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93" r:id="rId2"/>
    <p:sldId id="257" r:id="rId3"/>
    <p:sldId id="259" r:id="rId4"/>
    <p:sldId id="261" r:id="rId5"/>
    <p:sldId id="263" r:id="rId6"/>
    <p:sldId id="271" r:id="rId7"/>
    <p:sldId id="272" r:id="rId8"/>
    <p:sldId id="294" r:id="rId9"/>
    <p:sldId id="273" r:id="rId10"/>
    <p:sldId id="274" r:id="rId11"/>
    <p:sldId id="275" r:id="rId12"/>
    <p:sldId id="276" r:id="rId13"/>
    <p:sldId id="278" r:id="rId14"/>
    <p:sldId id="269" r:id="rId15"/>
    <p:sldId id="279" r:id="rId16"/>
    <p:sldId id="280" r:id="rId17"/>
    <p:sldId id="282" r:id="rId18"/>
    <p:sldId id="283" r:id="rId19"/>
    <p:sldId id="295" r:id="rId20"/>
    <p:sldId id="296" r:id="rId21"/>
    <p:sldId id="297" r:id="rId22"/>
    <p:sldId id="298" r:id="rId23"/>
    <p:sldId id="299" r:id="rId24"/>
    <p:sldId id="300" r:id="rId25"/>
    <p:sldId id="30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F3B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D1A84A-7F3A-457B-8ECB-3AAB3289A016}" v="465" dt="2024-08-07T14:04:08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8" autoAdjust="0"/>
    <p:restoredTop sz="96247" autoAdjust="0"/>
  </p:normalViewPr>
  <p:slideViewPr>
    <p:cSldViewPr snapToGrid="0">
      <p:cViewPr>
        <p:scale>
          <a:sx n="69" d="100"/>
          <a:sy n="69" d="100"/>
        </p:scale>
        <p:origin x="1704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9EC23-7D4A-4770-8F83-9C16185818D1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D7C31-B249-4409-9413-E3F3DBB66D4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5013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348E2-5012-41EE-8562-FDEBA5ED37A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7711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348E2-5012-41EE-8562-FDEBA5ED37A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017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348E2-5012-41EE-8562-FDEBA5ED37A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591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348E2-5012-41EE-8562-FDEBA5ED37A5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790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348E2-5012-41EE-8562-FDEBA5ED37A5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414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348E2-5012-41EE-8562-FDEBA5ED37A5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571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012D4-6341-4EAF-82B0-5AF98DDA0AC3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292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012D4-6341-4EAF-82B0-5AF98DDA0AC3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889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C348E2-5012-41EE-8562-FDEBA5ED37A5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423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FFC4F-29F8-EF9B-8E70-2B30FC3AE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847E58-F9E0-A9A5-DF15-C560D9FDC4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48F68-6D5C-2E4F-4D13-9882FFF33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8E7C-BBE6-4D04-9514-2BD1A355B42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D4C63-3FA5-7F11-5171-386B164FA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5A872-DB50-8303-C0EF-44DA353BD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D450F-A421-49EC-A4AD-6EFA3A24E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44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A723-B38E-CAE9-75F9-1525F1812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EF222-0CF7-A425-DC51-AF820F38A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D4EB4-0DC7-AD0B-ECEC-82D32EDB1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8E7C-BBE6-4D04-9514-2BD1A355B42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7AE20-2815-ECF3-0C2C-DB1C739BA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E1F7E-090D-84A0-B914-C1B6F4C61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D450F-A421-49EC-A4AD-6EFA3A24E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078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B5B6AF-F6AC-5DBE-CC93-625DE5F3D1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6FA743-EABA-386E-BACB-86FF41C335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1270F-0AA0-2EB1-7A81-AF5D4EF5D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8E7C-BBE6-4D04-9514-2BD1A355B42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C8AFA-DC30-A0C6-E5C2-1739336B0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B0A7F-9961-3A9C-F7B6-F446FE07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D450F-A421-49EC-A4AD-6EFA3A24E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755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137FD-94D5-E973-41DC-6711133AA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00650-D4F5-DCDF-7C86-C9A2AF78B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7D165-C50A-0BBF-80B5-CFF0CA77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8E7C-BBE6-4D04-9514-2BD1A355B42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EC0FE-CF4F-66B3-DBF1-49425344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F3783-5127-F6E4-0DE1-7EC96A88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D450F-A421-49EC-A4AD-6EFA3A24E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906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0E37-798A-C748-F81C-78CFD5048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D0982-7CCE-6D10-93F7-9D3D128E0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4B15A-CFFA-10EE-03D2-BCDEBE74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8E7C-BBE6-4D04-9514-2BD1A355B42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52445-BF1B-A567-93E7-8A98A5EC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6E79A-0A41-2C44-A648-900A8B46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D450F-A421-49EC-A4AD-6EFA3A24E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4650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00443-C0AA-887B-69CF-520DA1082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F4250-8126-16C2-9FC7-A4E9C8AED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D74DC-5E52-043E-8D3F-A96FD492B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DCC54-BF4C-298D-08F5-1A9DFB490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8E7C-BBE6-4D04-9514-2BD1A355B42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CFB74F-950B-F045-413B-965D5F4A3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FE272-9F5E-3BE7-5412-91DE6081E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D450F-A421-49EC-A4AD-6EFA3A24E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8279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D696E-9128-F11F-C80C-17F23BD75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9DD6B-683F-8314-7303-BB833698E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8A4E2-C089-7DD0-5DF0-436EC9898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0E18CF-12DB-DF17-39F1-20C6627369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E5C36-D972-E4D6-BEFB-AD92068BBA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49F561-E497-B8B6-6306-EC960CD36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8E7C-BBE6-4D04-9514-2BD1A355B42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0ECC6D-E5B9-46D5-22DB-40D7143B1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B8CFA9-10D0-21E0-7A0B-74D91E3B3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D450F-A421-49EC-A4AD-6EFA3A24E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472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AA84-2698-A388-40F8-F34A91F3A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DB7193-4D9D-0718-F6DE-6D5769CC0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8E7C-BBE6-4D04-9514-2BD1A355B42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708F0-91EA-0D4F-09C3-33CE3B707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F4C5F-4D6E-1CCB-CEDF-A58150CD4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D450F-A421-49EC-A4AD-6EFA3A24E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639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FBCE1A-CF74-63B5-E803-5047131B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8E7C-BBE6-4D04-9514-2BD1A355B42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67C621-227C-617D-774E-50BF0F382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6A652-CE91-7B6A-2677-299A740C1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D450F-A421-49EC-A4AD-6EFA3A24E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935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AB0FE-16E2-C9A2-FDBA-98C2AC84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1B286-A6B8-F929-305B-B8FB67EFA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536CBB-0D50-5A33-791D-8F241B75CC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E6937-8AD8-B265-4E11-63F757B31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8E7C-BBE6-4D04-9514-2BD1A355B42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C949D-586C-10DE-21B1-A6643008B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BEC248-5374-BAFB-2632-E166113D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D450F-A421-49EC-A4AD-6EFA3A24E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6924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3EE3C-198E-897C-3475-CB16E6092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4062EB-1692-2CC6-45A8-BE8D3272C0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3B8D2-DF0E-55AC-22B0-EB1BC6160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891D3-325D-433C-0D30-AF24C284D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8E7C-BBE6-4D04-9514-2BD1A355B42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A3C3C-69AE-C877-A4D5-312C221FD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ABDB3F-953A-C0CF-DBE7-E15BFF26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D450F-A421-49EC-A4AD-6EFA3A24E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817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EC7E2-4516-641F-A3AD-1A47CAB14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2E819-6551-C793-10A6-047CAC682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12456-E8B3-54E9-4CEC-91C136E6C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C8E7C-BBE6-4D04-9514-2BD1A355B42B}" type="datetimeFigureOut">
              <a:rPr lang="en-IN" smtClean="0"/>
              <a:t>07-08-2024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5F810-D603-D053-E68E-4817F30356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D0767-65F9-9783-9EDC-35DFFF034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D450F-A421-49EC-A4AD-6EFA3A24E7D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985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image" Target="../media/image29.gif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gif"/><Relationship Id="rId3" Type="http://schemas.openxmlformats.org/officeDocument/2006/relationships/image" Target="../media/image35.gif"/><Relationship Id="rId7" Type="http://schemas.openxmlformats.org/officeDocument/2006/relationships/image" Target="../media/image39.gif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11" Type="http://schemas.openxmlformats.org/officeDocument/2006/relationships/image" Target="../media/image34.png"/><Relationship Id="rId5" Type="http://schemas.openxmlformats.org/officeDocument/2006/relationships/image" Target="../media/image37.gif"/><Relationship Id="rId10" Type="http://schemas.openxmlformats.org/officeDocument/2006/relationships/image" Target="../media/image42.gif"/><Relationship Id="rId4" Type="http://schemas.openxmlformats.org/officeDocument/2006/relationships/image" Target="../media/image36.gif"/><Relationship Id="rId9" Type="http://schemas.openxmlformats.org/officeDocument/2006/relationships/image" Target="../media/image41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54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3B77">
                <a:alpha val="94902"/>
              </a:srgbClr>
            </a:gs>
            <a:gs pos="100000">
              <a:srgbClr val="0F3B77">
                <a:lumMod val="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C9775B-B800-9750-64B8-2F19EB1EB9B1}"/>
              </a:ext>
            </a:extLst>
          </p:cNvPr>
          <p:cNvSpPr txBox="1"/>
          <p:nvPr/>
        </p:nvSpPr>
        <p:spPr>
          <a:xfrm>
            <a:off x="2031991" y="-2624403"/>
            <a:ext cx="81280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F0502020204030204" pitchFamily="34" charset="0"/>
                <a:cs typeface="Rubik" pitchFamily="2" charset="-79"/>
              </a:rPr>
              <a:t>PROGRAMING AND</a:t>
            </a:r>
          </a:p>
          <a:p>
            <a:pPr algn="ctr">
              <a:lnSpc>
                <a:spcPts val="6000"/>
              </a:lnSpc>
            </a:pPr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F0502020204030204" pitchFamily="34" charset="0"/>
                <a:cs typeface="Rubik" pitchFamily="2" charset="-79"/>
              </a:rPr>
              <a:t>DEVELOPMENT</a:t>
            </a:r>
            <a:endParaRPr lang="en-I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F0502020204030204" pitchFamily="34" charset="0"/>
              <a:cs typeface="Rubik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9BFA31-887F-7385-136A-B258D5588B49}"/>
              </a:ext>
            </a:extLst>
          </p:cNvPr>
          <p:cNvSpPr txBox="1"/>
          <p:nvPr/>
        </p:nvSpPr>
        <p:spPr>
          <a:xfrm>
            <a:off x="4544955" y="-1347130"/>
            <a:ext cx="410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0B5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low Solid Italic" panose="04030604020F02020D02" pitchFamily="82" charset="0"/>
              </a:rPr>
              <a:t>For Students</a:t>
            </a:r>
            <a:endParaRPr lang="en-IN" sz="4000" dirty="0">
              <a:solidFill>
                <a:srgbClr val="E0B5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low Solid Italic" panose="04030604020F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14914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3B77">
                <a:alpha val="94902"/>
              </a:srgbClr>
            </a:gs>
            <a:gs pos="100000">
              <a:srgbClr val="0F3B77">
                <a:lumMod val="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DB2C0F-CD6C-63E5-6AFE-F538CF6A52D9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E3A7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B70450-53E8-4816-99BD-D7EE0AC868A4}"/>
              </a:ext>
            </a:extLst>
          </p:cNvPr>
          <p:cNvSpPr/>
          <p:nvPr/>
        </p:nvSpPr>
        <p:spPr>
          <a:xfrm>
            <a:off x="5172773" y="390896"/>
            <a:ext cx="561400" cy="561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rgbClr val="45C2DF"/>
                </a:solidFill>
              </a:rPr>
              <a:t>&lt;\&gt;</a:t>
            </a:r>
            <a:endParaRPr lang="en-IN" sz="1100" b="1">
              <a:solidFill>
                <a:srgbClr val="45C2D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77B3B-5731-75DC-9078-26F3BFB237D8}"/>
              </a:ext>
            </a:extLst>
          </p:cNvPr>
          <p:cNvSpPr txBox="1"/>
          <p:nvPr/>
        </p:nvSpPr>
        <p:spPr>
          <a:xfrm>
            <a:off x="5163102" y="976542"/>
            <a:ext cx="4683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45C2DF"/>
                </a:solidFill>
                <a:latin typeface="Ubuntu" panose="020B0504030602030204" pitchFamily="34" charset="0"/>
              </a:rPr>
              <a:t>Adaptation and Innovation</a:t>
            </a: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F1852A7E-65C3-ABA8-4AED-0C84AC716DB7}"/>
              </a:ext>
            </a:extLst>
          </p:cNvPr>
          <p:cNvSpPr txBox="1"/>
          <p:nvPr/>
        </p:nvSpPr>
        <p:spPr>
          <a:xfrm>
            <a:off x="5152579" y="1378540"/>
            <a:ext cx="5692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Different languages offer diverse ways of thinking and expressing ideas, which can lead to innovation and a rich exchange of concepts across cultures.</a:t>
            </a:r>
            <a:endParaRPr lang="en-IN" sz="140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699574A-2874-B38A-5DAE-9BC00F8AF268}"/>
              </a:ext>
            </a:extLst>
          </p:cNvPr>
          <p:cNvCxnSpPr>
            <a:cxnSpLocks/>
          </p:cNvCxnSpPr>
          <p:nvPr/>
        </p:nvCxnSpPr>
        <p:spPr>
          <a:xfrm flipH="1">
            <a:off x="0" y="1854665"/>
            <a:ext cx="3999430" cy="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673B9E3-4527-B986-27BE-3C53EFC47B4E}"/>
              </a:ext>
            </a:extLst>
          </p:cNvPr>
          <p:cNvSpPr/>
          <p:nvPr/>
        </p:nvSpPr>
        <p:spPr>
          <a:xfrm>
            <a:off x="3999430" y="1592126"/>
            <a:ext cx="525078" cy="5250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8D6C9-AAEA-6D0E-94FD-AE02C24D1CA4}"/>
              </a:ext>
            </a:extLst>
          </p:cNvPr>
          <p:cNvSpPr txBox="1"/>
          <p:nvPr/>
        </p:nvSpPr>
        <p:spPr>
          <a:xfrm>
            <a:off x="-7360338" y="30816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45C2DF"/>
                </a:solidFill>
                <a:latin typeface="Century Gothic" panose="020B0502020202020204" pitchFamily="34" charset="0"/>
              </a:rPr>
              <a:t>Dart</a:t>
            </a:r>
            <a:endParaRPr lang="en-IN" sz="3000" b="1">
              <a:solidFill>
                <a:srgbClr val="45C2DF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53C29-FBC2-0F13-E0DF-3EB11A3D44E6}"/>
              </a:ext>
            </a:extLst>
          </p:cNvPr>
          <p:cNvSpPr txBox="1"/>
          <p:nvPr/>
        </p:nvSpPr>
        <p:spPr>
          <a:xfrm>
            <a:off x="-7373785" y="4070520"/>
            <a:ext cx="6214350" cy="2637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Innovative, enjoys clean and structured code, adaptable.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err="1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:Ideal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students interested in cross-platform mobile and web app development, particularly with the Flutter framework, which allows for a single codebase across different platforms.</a:t>
            </a:r>
          </a:p>
          <a:p>
            <a:pPr>
              <a:lnSpc>
                <a:spcPts val="2460"/>
              </a:lnSpc>
            </a:pPr>
            <a:endParaRPr lang="en-IN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ECA3BF-A09F-97E3-CD8D-4B8B8F9F9C0B}"/>
              </a:ext>
            </a:extLst>
          </p:cNvPr>
          <p:cNvGrpSpPr/>
          <p:nvPr/>
        </p:nvGrpSpPr>
        <p:grpSpPr>
          <a:xfrm>
            <a:off x="659455" y="3096858"/>
            <a:ext cx="3004987" cy="3004987"/>
            <a:chOff x="12953055" y="3096858"/>
            <a:chExt cx="3004987" cy="300498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17E4B9-9EC0-6BE0-50C2-145D87A7D4B2}"/>
                </a:ext>
              </a:extLst>
            </p:cNvPr>
            <p:cNvSpPr/>
            <p:nvPr/>
          </p:nvSpPr>
          <p:spPr>
            <a:xfrm>
              <a:off x="12953055" y="3096858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90275B3-092E-265C-9A8D-934955580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29654" y="3279347"/>
              <a:ext cx="2651788" cy="264000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B296421-902B-1CD7-2EFD-BDDAF3A272DC}"/>
              </a:ext>
            </a:extLst>
          </p:cNvPr>
          <p:cNvSpPr txBox="1"/>
          <p:nvPr/>
        </p:nvSpPr>
        <p:spPr>
          <a:xfrm>
            <a:off x="4707018" y="32340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45C2DF"/>
                </a:solidFill>
                <a:latin typeface="Century Gothic" panose="020B0502020202020204" pitchFamily="34" charset="0"/>
              </a:rPr>
              <a:t>PYTHON</a:t>
            </a:r>
            <a:endParaRPr lang="en-IN" sz="3000" b="1">
              <a:solidFill>
                <a:srgbClr val="45C2DF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BADB9A-216E-0047-A8D3-14D57C7D47E1}"/>
              </a:ext>
            </a:extLst>
          </p:cNvPr>
          <p:cNvSpPr txBox="1"/>
          <p:nvPr/>
        </p:nvSpPr>
        <p:spPr>
          <a:xfrm>
            <a:off x="4693571" y="4222920"/>
            <a:ext cx="6214350" cy="199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Curious, adaptable, enjoy simplicity.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Those who like to experiment, solve problems, and work across diverse fields like web development, data science, and AI.</a:t>
            </a:r>
          </a:p>
          <a:p>
            <a:pPr>
              <a:lnSpc>
                <a:spcPts val="2460"/>
              </a:lnSpc>
            </a:pPr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62B6CC-651B-948F-A535-1B6248C38356}"/>
              </a:ext>
            </a:extLst>
          </p:cNvPr>
          <p:cNvSpPr txBox="1"/>
          <p:nvPr/>
        </p:nvSpPr>
        <p:spPr>
          <a:xfrm>
            <a:off x="16349587" y="30816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45C2DF"/>
                </a:solidFill>
                <a:latin typeface="Century Gothic" panose="020B0502020202020204" pitchFamily="34" charset="0"/>
              </a:rPr>
              <a:t>JAVASCRIPT</a:t>
            </a:r>
            <a:endParaRPr lang="en-IN" sz="3000" b="1">
              <a:solidFill>
                <a:srgbClr val="45C2DF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1D2A46-4561-BB67-A84B-EB9D1A17F493}"/>
              </a:ext>
            </a:extLst>
          </p:cNvPr>
          <p:cNvSpPr txBox="1"/>
          <p:nvPr/>
        </p:nvSpPr>
        <p:spPr>
          <a:xfrm>
            <a:off x="17049574" y="4158427"/>
            <a:ext cx="6214350" cy="2317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Creative, enjoys visual work, and fast-paced environments.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Ideal for those interested in web development, creating interactive websites, or working on both front-end and back-end development.</a:t>
            </a:r>
          </a:p>
          <a:p>
            <a:pPr>
              <a:lnSpc>
                <a:spcPts val="2460"/>
              </a:lnSpc>
            </a:pPr>
            <a:endParaRPr lang="en-IN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33F6BF-99D1-33F3-2C4C-2AF9064AED2B}"/>
              </a:ext>
            </a:extLst>
          </p:cNvPr>
          <p:cNvGrpSpPr/>
          <p:nvPr/>
        </p:nvGrpSpPr>
        <p:grpSpPr>
          <a:xfrm>
            <a:off x="24292114" y="3096858"/>
            <a:ext cx="3657600" cy="3004987"/>
            <a:chOff x="453624" y="3096858"/>
            <a:chExt cx="3657600" cy="300498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63A8639-9220-D831-9F84-DED4F56733FD}"/>
                </a:ext>
              </a:extLst>
            </p:cNvPr>
            <p:cNvSpPr/>
            <p:nvPr/>
          </p:nvSpPr>
          <p:spPr>
            <a:xfrm>
              <a:off x="779931" y="3096858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4" name="Picture 2" descr="Go Development Environment | Go Online Editor &amp; Compiler | RunCode">
              <a:extLst>
                <a:ext uri="{FF2B5EF4-FFF2-40B4-BE49-F238E27FC236}">
                  <a16:creationId xmlns:a16="http://schemas.microsoft.com/office/drawing/2014/main" id="{B09E42F6-ACFF-F849-B7C3-B03AB6E718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27" t="33526" r="3633" b="27044"/>
            <a:stretch/>
          </p:blipFill>
          <p:spPr bwMode="auto">
            <a:xfrm>
              <a:off x="453624" y="3971869"/>
              <a:ext cx="3657600" cy="1465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EB7762E-3F26-A01D-6929-C92EE571507A}"/>
              </a:ext>
            </a:extLst>
          </p:cNvPr>
          <p:cNvSpPr txBox="1"/>
          <p:nvPr/>
        </p:nvSpPr>
        <p:spPr>
          <a:xfrm>
            <a:off x="28771752" y="30816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>
                <a:solidFill>
                  <a:srgbClr val="45C2DF"/>
                </a:solidFill>
                <a:latin typeface="Century Gothic" panose="020B0502020202020204" pitchFamily="34" charset="0"/>
              </a:rPr>
              <a:t>Go (Golang)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A1ECB6-BD65-1486-A63C-8F33F5037DAC}"/>
              </a:ext>
            </a:extLst>
          </p:cNvPr>
          <p:cNvSpPr txBox="1"/>
          <p:nvPr/>
        </p:nvSpPr>
        <p:spPr>
          <a:xfrm>
            <a:off x="28758305" y="4070520"/>
            <a:ext cx="6214350" cy="2637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Efficient, enjoys simplicity and performance, solution-oriented.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Great for those interested in system-level programming, cloud services, and microservices architecture, with a focus on building scalable and efficient software. </a:t>
            </a:r>
          </a:p>
          <a:p>
            <a:pPr>
              <a:lnSpc>
                <a:spcPts val="2460"/>
              </a:lnSpc>
            </a:pPr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462EC9-6159-CBBA-C19A-4EB60DF2E94D}"/>
              </a:ext>
            </a:extLst>
          </p:cNvPr>
          <p:cNvGrpSpPr/>
          <p:nvPr/>
        </p:nvGrpSpPr>
        <p:grpSpPr>
          <a:xfrm>
            <a:off x="12196256" y="3096858"/>
            <a:ext cx="3004987" cy="3004987"/>
            <a:chOff x="24489856" y="3096858"/>
            <a:chExt cx="3004987" cy="300498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E11D768-CD1D-A016-2F6F-16641C9B8C23}"/>
                </a:ext>
              </a:extLst>
            </p:cNvPr>
            <p:cNvSpPr/>
            <p:nvPr/>
          </p:nvSpPr>
          <p:spPr>
            <a:xfrm>
              <a:off x="24489856" y="3096858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7" name="Picture 34">
              <a:extLst>
                <a:ext uri="{FF2B5EF4-FFF2-40B4-BE49-F238E27FC236}">
                  <a16:creationId xmlns:a16="http://schemas.microsoft.com/office/drawing/2014/main" id="{742A87D4-0C87-73CA-DF10-F0C305416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8755" y="3580761"/>
              <a:ext cx="2050500" cy="2050500"/>
            </a:xfrm>
            <a:prstGeom prst="roundRect">
              <a:avLst>
                <a:gd name="adj" fmla="val 95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E64743-470F-D9B6-D4A5-00E157DEB0E7}"/>
              </a:ext>
            </a:extLst>
          </p:cNvPr>
          <p:cNvGrpSpPr/>
          <p:nvPr/>
        </p:nvGrpSpPr>
        <p:grpSpPr>
          <a:xfrm>
            <a:off x="-11513669" y="3096858"/>
            <a:ext cx="3004987" cy="3004987"/>
            <a:chOff x="779931" y="3096858"/>
            <a:chExt cx="3004987" cy="300498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B23ABB-0FCB-10EA-DB26-F77FAB32EF54}"/>
                </a:ext>
              </a:extLst>
            </p:cNvPr>
            <p:cNvSpPr/>
            <p:nvPr/>
          </p:nvSpPr>
          <p:spPr>
            <a:xfrm>
              <a:off x="779931" y="3096858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61" name="Picture 13" descr="Microsoft shoots down Google's Dart language - CNET">
              <a:extLst>
                <a:ext uri="{FF2B5EF4-FFF2-40B4-BE49-F238E27FC236}">
                  <a16:creationId xmlns:a16="http://schemas.microsoft.com/office/drawing/2014/main" id="{90CF6F21-284D-15F3-0443-953108839A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922" y="3358625"/>
              <a:ext cx="2340633" cy="2340633"/>
            </a:xfrm>
            <a:prstGeom prst="roundRect">
              <a:avLst>
                <a:gd name="adj" fmla="val 38233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E55D6C1-04EB-5D63-F924-5E83B73C4868}"/>
              </a:ext>
            </a:extLst>
          </p:cNvPr>
          <p:cNvSpPr txBox="1"/>
          <p:nvPr/>
        </p:nvSpPr>
        <p:spPr>
          <a:xfrm>
            <a:off x="40434003" y="32340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>
                <a:solidFill>
                  <a:srgbClr val="45C2DF"/>
                </a:solidFill>
                <a:latin typeface="Century Gothic" panose="020B0502020202020204" pitchFamily="34" charset="0"/>
              </a:rPr>
              <a:t>Julia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92F3680-BCE6-1831-BC3E-850D23F42887}"/>
              </a:ext>
            </a:extLst>
          </p:cNvPr>
          <p:cNvSpPr txBox="1"/>
          <p:nvPr/>
        </p:nvSpPr>
        <p:spPr>
          <a:xfrm>
            <a:off x="40420556" y="4222920"/>
            <a:ext cx="6214350" cy="199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Personality: 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Analytical, enjoys numerical computing and performance.</a:t>
            </a: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t> Perfect for students interested in data science, scientific computing, and mathematical modeling, especially where high performance and easy syntax are desired.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7F5AE3-5FE5-2A4D-8EBD-DC76AA7805C7}"/>
              </a:ext>
            </a:extLst>
          </p:cNvPr>
          <p:cNvGrpSpPr/>
          <p:nvPr/>
        </p:nvGrpSpPr>
        <p:grpSpPr>
          <a:xfrm>
            <a:off x="36289956" y="3099131"/>
            <a:ext cx="3004987" cy="3004987"/>
            <a:chOff x="48583556" y="3099131"/>
            <a:chExt cx="3004987" cy="3004987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B168CB9-4CC5-DFE5-F0DD-D502DFFD11C1}"/>
                </a:ext>
              </a:extLst>
            </p:cNvPr>
            <p:cNvSpPr/>
            <p:nvPr/>
          </p:nvSpPr>
          <p:spPr>
            <a:xfrm>
              <a:off x="48583556" y="3099131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5" name="Picture 15" descr="Julia (programming language) - Wikipedia">
              <a:extLst>
                <a:ext uri="{FF2B5EF4-FFF2-40B4-BE49-F238E27FC236}">
                  <a16:creationId xmlns:a16="http://schemas.microsoft.com/office/drawing/2014/main" id="{D3FF299F-21C3-5C35-3C10-2025C614C1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765" y="3788025"/>
              <a:ext cx="2509687" cy="1613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603DD97-523F-F636-5768-6C41E06A0F71}"/>
              </a:ext>
            </a:extLst>
          </p:cNvPr>
          <p:cNvSpPr txBox="1"/>
          <p:nvPr/>
        </p:nvSpPr>
        <p:spPr>
          <a:xfrm>
            <a:off x="53262893" y="33864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>
                <a:solidFill>
                  <a:srgbClr val="45C2DF"/>
                </a:solidFill>
                <a:latin typeface="Century Gothic" panose="020B0502020202020204" pitchFamily="34" charset="0"/>
              </a:rPr>
              <a:t>TypeScript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62CE99-C213-0D2E-E7F3-8D8470B682A7}"/>
              </a:ext>
            </a:extLst>
          </p:cNvPr>
          <p:cNvSpPr txBox="1"/>
          <p:nvPr/>
        </p:nvSpPr>
        <p:spPr>
          <a:xfrm>
            <a:off x="53249446" y="4375320"/>
            <a:ext cx="6214350" cy="199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Personality: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Organized, values type safety, enjoys large-scale development.</a:t>
            </a:r>
            <a:endParaRPr kumimoji="0" lang="en-US" altLang="en-US" sz="18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 Ideal for students interested in building scalable web applications with strong type-checking, particularly those who work on both front-end and back-end development in JavaScript environments.</a:t>
            </a:r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441B19-4590-D8B8-DCB9-C12AD89CA0A9}"/>
              </a:ext>
            </a:extLst>
          </p:cNvPr>
          <p:cNvGrpSpPr/>
          <p:nvPr/>
        </p:nvGrpSpPr>
        <p:grpSpPr>
          <a:xfrm>
            <a:off x="49118846" y="3081627"/>
            <a:ext cx="3004987" cy="3004987"/>
            <a:chOff x="61412446" y="3081627"/>
            <a:chExt cx="3004987" cy="3004987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17BECCF-ED6F-D76D-F949-33034D511444}"/>
                </a:ext>
              </a:extLst>
            </p:cNvPr>
            <p:cNvSpPr/>
            <p:nvPr/>
          </p:nvSpPr>
          <p:spPr>
            <a:xfrm>
              <a:off x="61412446" y="3081627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65" name="Picture 17">
              <a:extLst>
                <a:ext uri="{FF2B5EF4-FFF2-40B4-BE49-F238E27FC236}">
                  <a16:creationId xmlns:a16="http://schemas.microsoft.com/office/drawing/2014/main" id="{1A84CFEC-2C78-0A0A-E852-5A47967D9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52829" y="3608505"/>
              <a:ext cx="2022756" cy="2022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111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3B77">
                <a:alpha val="94902"/>
              </a:srgbClr>
            </a:gs>
            <a:gs pos="100000">
              <a:srgbClr val="0F3B77">
                <a:lumMod val="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DB2C0F-CD6C-63E5-6AFE-F538CF6A52D9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E3A7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B70450-53E8-4816-99BD-D7EE0AC868A4}"/>
              </a:ext>
            </a:extLst>
          </p:cNvPr>
          <p:cNvSpPr/>
          <p:nvPr/>
        </p:nvSpPr>
        <p:spPr>
          <a:xfrm>
            <a:off x="5172773" y="390896"/>
            <a:ext cx="561400" cy="561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rgbClr val="45C2DF"/>
                </a:solidFill>
              </a:rPr>
              <a:t>&lt;\&gt;</a:t>
            </a:r>
            <a:endParaRPr lang="en-IN" sz="1100" b="1">
              <a:solidFill>
                <a:srgbClr val="45C2D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77B3B-5731-75DC-9078-26F3BFB237D8}"/>
              </a:ext>
            </a:extLst>
          </p:cNvPr>
          <p:cNvSpPr txBox="1"/>
          <p:nvPr/>
        </p:nvSpPr>
        <p:spPr>
          <a:xfrm>
            <a:off x="5163102" y="976542"/>
            <a:ext cx="4683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45C2DF"/>
                </a:solidFill>
                <a:latin typeface="Ubuntu" panose="020B0504030602030204" pitchFamily="34" charset="0"/>
              </a:rPr>
              <a:t>Adaptation and Innovation</a:t>
            </a: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F1852A7E-65C3-ABA8-4AED-0C84AC716DB7}"/>
              </a:ext>
            </a:extLst>
          </p:cNvPr>
          <p:cNvSpPr txBox="1"/>
          <p:nvPr/>
        </p:nvSpPr>
        <p:spPr>
          <a:xfrm>
            <a:off x="5152579" y="1378540"/>
            <a:ext cx="5692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Different languages offer diverse ways of thinking and expressing ideas, which can lead to innovation and a rich exchange of concepts across cultures.</a:t>
            </a:r>
            <a:endParaRPr lang="en-IN" sz="140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699574A-2874-B38A-5DAE-9BC00F8AF268}"/>
              </a:ext>
            </a:extLst>
          </p:cNvPr>
          <p:cNvCxnSpPr>
            <a:cxnSpLocks/>
          </p:cNvCxnSpPr>
          <p:nvPr/>
        </p:nvCxnSpPr>
        <p:spPr>
          <a:xfrm flipH="1">
            <a:off x="0" y="1854665"/>
            <a:ext cx="3999430" cy="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673B9E3-4527-B986-27BE-3C53EFC47B4E}"/>
              </a:ext>
            </a:extLst>
          </p:cNvPr>
          <p:cNvSpPr/>
          <p:nvPr/>
        </p:nvSpPr>
        <p:spPr>
          <a:xfrm>
            <a:off x="3999430" y="1592126"/>
            <a:ext cx="525078" cy="5250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8D6C9-AAEA-6D0E-94FD-AE02C24D1CA4}"/>
              </a:ext>
            </a:extLst>
          </p:cNvPr>
          <p:cNvSpPr txBox="1"/>
          <p:nvPr/>
        </p:nvSpPr>
        <p:spPr>
          <a:xfrm>
            <a:off x="-18841138" y="30816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45C2DF"/>
                </a:solidFill>
                <a:latin typeface="Century Gothic" panose="020B0502020202020204" pitchFamily="34" charset="0"/>
              </a:rPr>
              <a:t>Dart</a:t>
            </a:r>
            <a:endParaRPr lang="en-IN" sz="3000" b="1">
              <a:solidFill>
                <a:srgbClr val="45C2DF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53C29-FBC2-0F13-E0DF-3EB11A3D44E6}"/>
              </a:ext>
            </a:extLst>
          </p:cNvPr>
          <p:cNvSpPr txBox="1"/>
          <p:nvPr/>
        </p:nvSpPr>
        <p:spPr>
          <a:xfrm>
            <a:off x="-18854585" y="4070520"/>
            <a:ext cx="6214350" cy="2637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Innovative, enjoys clean and structured code, adaptable.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err="1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:Ideal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students interested in cross-platform mobile and web app development, particularly with the Flutter framework, which allows for a single codebase across different platforms.</a:t>
            </a:r>
          </a:p>
          <a:p>
            <a:pPr>
              <a:lnSpc>
                <a:spcPts val="2460"/>
              </a:lnSpc>
            </a:pPr>
            <a:endParaRPr lang="en-IN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ECA3BF-A09F-97E3-CD8D-4B8B8F9F9C0B}"/>
              </a:ext>
            </a:extLst>
          </p:cNvPr>
          <p:cNvGrpSpPr/>
          <p:nvPr/>
        </p:nvGrpSpPr>
        <p:grpSpPr>
          <a:xfrm>
            <a:off x="-10821345" y="3096858"/>
            <a:ext cx="3004987" cy="3004987"/>
            <a:chOff x="12953055" y="3096858"/>
            <a:chExt cx="3004987" cy="300498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17E4B9-9EC0-6BE0-50C2-145D87A7D4B2}"/>
                </a:ext>
              </a:extLst>
            </p:cNvPr>
            <p:cNvSpPr/>
            <p:nvPr/>
          </p:nvSpPr>
          <p:spPr>
            <a:xfrm>
              <a:off x="12953055" y="3096858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90275B3-092E-265C-9A8D-934955580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29654" y="3279347"/>
              <a:ext cx="2651788" cy="264000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B296421-902B-1CD7-2EFD-BDDAF3A272DC}"/>
              </a:ext>
            </a:extLst>
          </p:cNvPr>
          <p:cNvSpPr txBox="1"/>
          <p:nvPr/>
        </p:nvSpPr>
        <p:spPr>
          <a:xfrm>
            <a:off x="-6773782" y="32340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45C2DF"/>
                </a:solidFill>
                <a:latin typeface="Century Gothic" panose="020B0502020202020204" pitchFamily="34" charset="0"/>
              </a:rPr>
              <a:t>PYTHON</a:t>
            </a:r>
            <a:endParaRPr lang="en-IN" sz="3000" b="1">
              <a:solidFill>
                <a:srgbClr val="45C2DF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BADB9A-216E-0047-A8D3-14D57C7D47E1}"/>
              </a:ext>
            </a:extLst>
          </p:cNvPr>
          <p:cNvSpPr txBox="1"/>
          <p:nvPr/>
        </p:nvSpPr>
        <p:spPr>
          <a:xfrm>
            <a:off x="-6787229" y="4222920"/>
            <a:ext cx="6214350" cy="199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Curious, adaptable, enjoy simplicity.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Those who like to experiment, solve problems, and work across diverse fields like web development, data science, and AI.</a:t>
            </a:r>
          </a:p>
          <a:p>
            <a:pPr>
              <a:lnSpc>
                <a:spcPts val="2460"/>
              </a:lnSpc>
            </a:pPr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62B6CC-651B-948F-A535-1B6248C38356}"/>
              </a:ext>
            </a:extLst>
          </p:cNvPr>
          <p:cNvSpPr txBox="1"/>
          <p:nvPr/>
        </p:nvSpPr>
        <p:spPr>
          <a:xfrm>
            <a:off x="4868787" y="30816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45C2DF"/>
                </a:solidFill>
                <a:latin typeface="Century Gothic" panose="020B0502020202020204" pitchFamily="34" charset="0"/>
              </a:rPr>
              <a:t>JAVASCRIPT</a:t>
            </a:r>
            <a:endParaRPr lang="en-IN" sz="3000" b="1">
              <a:solidFill>
                <a:srgbClr val="45C2DF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1D2A46-4561-BB67-A84B-EB9D1A17F493}"/>
              </a:ext>
            </a:extLst>
          </p:cNvPr>
          <p:cNvSpPr txBox="1"/>
          <p:nvPr/>
        </p:nvSpPr>
        <p:spPr>
          <a:xfrm>
            <a:off x="5568774" y="4158427"/>
            <a:ext cx="6214350" cy="2317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Creative, enjoys visual work, and fast-paced environments.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Ideal for those interested in web development, creating interactive websites, or working on both front-end and back-end development.</a:t>
            </a:r>
          </a:p>
          <a:p>
            <a:pPr>
              <a:lnSpc>
                <a:spcPts val="2460"/>
              </a:lnSpc>
            </a:pPr>
            <a:endParaRPr lang="en-IN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33F6BF-99D1-33F3-2C4C-2AF9064AED2B}"/>
              </a:ext>
            </a:extLst>
          </p:cNvPr>
          <p:cNvGrpSpPr/>
          <p:nvPr/>
        </p:nvGrpSpPr>
        <p:grpSpPr>
          <a:xfrm>
            <a:off x="12811314" y="3096858"/>
            <a:ext cx="3657600" cy="3004987"/>
            <a:chOff x="453624" y="3096858"/>
            <a:chExt cx="3657600" cy="300498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63A8639-9220-D831-9F84-DED4F56733FD}"/>
                </a:ext>
              </a:extLst>
            </p:cNvPr>
            <p:cNvSpPr/>
            <p:nvPr/>
          </p:nvSpPr>
          <p:spPr>
            <a:xfrm>
              <a:off x="779931" y="3096858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4" name="Picture 2" descr="Go Development Environment | Go Online Editor &amp; Compiler | RunCode">
              <a:extLst>
                <a:ext uri="{FF2B5EF4-FFF2-40B4-BE49-F238E27FC236}">
                  <a16:creationId xmlns:a16="http://schemas.microsoft.com/office/drawing/2014/main" id="{B09E42F6-ACFF-F849-B7C3-B03AB6E718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27" t="33526" r="3633" b="27044"/>
            <a:stretch/>
          </p:blipFill>
          <p:spPr bwMode="auto">
            <a:xfrm>
              <a:off x="453624" y="3971869"/>
              <a:ext cx="3657600" cy="1465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EB7762E-3F26-A01D-6929-C92EE571507A}"/>
              </a:ext>
            </a:extLst>
          </p:cNvPr>
          <p:cNvSpPr txBox="1"/>
          <p:nvPr/>
        </p:nvSpPr>
        <p:spPr>
          <a:xfrm>
            <a:off x="17290952" y="30816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>
                <a:solidFill>
                  <a:srgbClr val="45C2DF"/>
                </a:solidFill>
                <a:latin typeface="Century Gothic" panose="020B0502020202020204" pitchFamily="34" charset="0"/>
              </a:rPr>
              <a:t>Go (Golang)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A1ECB6-BD65-1486-A63C-8F33F5037DAC}"/>
              </a:ext>
            </a:extLst>
          </p:cNvPr>
          <p:cNvSpPr txBox="1"/>
          <p:nvPr/>
        </p:nvSpPr>
        <p:spPr>
          <a:xfrm>
            <a:off x="17277505" y="4070520"/>
            <a:ext cx="6214350" cy="2637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Efficient, enjoys simplicity and performance, solution-oriented.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Great for those interested in system-level programming, cloud services, and microservices architecture, with a focus on building scalable and efficient software. </a:t>
            </a:r>
          </a:p>
          <a:p>
            <a:pPr>
              <a:lnSpc>
                <a:spcPts val="2460"/>
              </a:lnSpc>
            </a:pPr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462EC9-6159-CBBA-C19A-4EB60DF2E94D}"/>
              </a:ext>
            </a:extLst>
          </p:cNvPr>
          <p:cNvGrpSpPr/>
          <p:nvPr/>
        </p:nvGrpSpPr>
        <p:grpSpPr>
          <a:xfrm>
            <a:off x="715456" y="3096858"/>
            <a:ext cx="3004987" cy="3004987"/>
            <a:chOff x="24489856" y="3096858"/>
            <a:chExt cx="3004987" cy="300498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E11D768-CD1D-A016-2F6F-16641C9B8C23}"/>
                </a:ext>
              </a:extLst>
            </p:cNvPr>
            <p:cNvSpPr/>
            <p:nvPr/>
          </p:nvSpPr>
          <p:spPr>
            <a:xfrm>
              <a:off x="24489856" y="3096858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7" name="Picture 34">
              <a:extLst>
                <a:ext uri="{FF2B5EF4-FFF2-40B4-BE49-F238E27FC236}">
                  <a16:creationId xmlns:a16="http://schemas.microsoft.com/office/drawing/2014/main" id="{742A87D4-0C87-73CA-DF10-F0C305416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8755" y="3580761"/>
              <a:ext cx="2050500" cy="2050500"/>
            </a:xfrm>
            <a:prstGeom prst="roundRect">
              <a:avLst>
                <a:gd name="adj" fmla="val 95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E64743-470F-D9B6-D4A5-00E157DEB0E7}"/>
              </a:ext>
            </a:extLst>
          </p:cNvPr>
          <p:cNvGrpSpPr/>
          <p:nvPr/>
        </p:nvGrpSpPr>
        <p:grpSpPr>
          <a:xfrm>
            <a:off x="-22994469" y="3096858"/>
            <a:ext cx="3004987" cy="3004987"/>
            <a:chOff x="779931" y="3096858"/>
            <a:chExt cx="3004987" cy="300498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B23ABB-0FCB-10EA-DB26-F77FAB32EF54}"/>
                </a:ext>
              </a:extLst>
            </p:cNvPr>
            <p:cNvSpPr/>
            <p:nvPr/>
          </p:nvSpPr>
          <p:spPr>
            <a:xfrm>
              <a:off x="779931" y="3096858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61" name="Picture 13" descr="Microsoft shoots down Google's Dart language - CNET">
              <a:extLst>
                <a:ext uri="{FF2B5EF4-FFF2-40B4-BE49-F238E27FC236}">
                  <a16:creationId xmlns:a16="http://schemas.microsoft.com/office/drawing/2014/main" id="{90CF6F21-284D-15F3-0443-953108839A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922" y="3358625"/>
              <a:ext cx="2340633" cy="2340633"/>
            </a:xfrm>
            <a:prstGeom prst="roundRect">
              <a:avLst>
                <a:gd name="adj" fmla="val 38233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E55D6C1-04EB-5D63-F924-5E83B73C4868}"/>
              </a:ext>
            </a:extLst>
          </p:cNvPr>
          <p:cNvSpPr txBox="1"/>
          <p:nvPr/>
        </p:nvSpPr>
        <p:spPr>
          <a:xfrm>
            <a:off x="28953203" y="32340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>
                <a:solidFill>
                  <a:srgbClr val="45C2DF"/>
                </a:solidFill>
                <a:latin typeface="Century Gothic" panose="020B0502020202020204" pitchFamily="34" charset="0"/>
              </a:rPr>
              <a:t>Julia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92F3680-BCE6-1831-BC3E-850D23F42887}"/>
              </a:ext>
            </a:extLst>
          </p:cNvPr>
          <p:cNvSpPr txBox="1"/>
          <p:nvPr/>
        </p:nvSpPr>
        <p:spPr>
          <a:xfrm>
            <a:off x="28939756" y="4222920"/>
            <a:ext cx="6214350" cy="199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Personality: 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Analytical, enjoys numerical computing and performance.</a:t>
            </a: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t> Perfect for students interested in data science, scientific computing, and mathematical modeling, especially where high performance and easy syntax are desired.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7F5AE3-5FE5-2A4D-8EBD-DC76AA7805C7}"/>
              </a:ext>
            </a:extLst>
          </p:cNvPr>
          <p:cNvGrpSpPr/>
          <p:nvPr/>
        </p:nvGrpSpPr>
        <p:grpSpPr>
          <a:xfrm>
            <a:off x="24809156" y="3099131"/>
            <a:ext cx="3004987" cy="3004987"/>
            <a:chOff x="48583556" y="3099131"/>
            <a:chExt cx="3004987" cy="3004987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B168CB9-4CC5-DFE5-F0DD-D502DFFD11C1}"/>
                </a:ext>
              </a:extLst>
            </p:cNvPr>
            <p:cNvSpPr/>
            <p:nvPr/>
          </p:nvSpPr>
          <p:spPr>
            <a:xfrm>
              <a:off x="48583556" y="3099131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5" name="Picture 15" descr="Julia (programming language) - Wikipedia">
              <a:extLst>
                <a:ext uri="{FF2B5EF4-FFF2-40B4-BE49-F238E27FC236}">
                  <a16:creationId xmlns:a16="http://schemas.microsoft.com/office/drawing/2014/main" id="{D3FF299F-21C3-5C35-3C10-2025C614C1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765" y="3788025"/>
              <a:ext cx="2509687" cy="1613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603DD97-523F-F636-5768-6C41E06A0F71}"/>
              </a:ext>
            </a:extLst>
          </p:cNvPr>
          <p:cNvSpPr txBox="1"/>
          <p:nvPr/>
        </p:nvSpPr>
        <p:spPr>
          <a:xfrm>
            <a:off x="41782093" y="33864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>
                <a:solidFill>
                  <a:srgbClr val="45C2DF"/>
                </a:solidFill>
                <a:latin typeface="Century Gothic" panose="020B0502020202020204" pitchFamily="34" charset="0"/>
              </a:rPr>
              <a:t>TypeScript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62CE99-C213-0D2E-E7F3-8D8470B682A7}"/>
              </a:ext>
            </a:extLst>
          </p:cNvPr>
          <p:cNvSpPr txBox="1"/>
          <p:nvPr/>
        </p:nvSpPr>
        <p:spPr>
          <a:xfrm>
            <a:off x="41768646" y="4375320"/>
            <a:ext cx="6214350" cy="199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Personality: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Organized, values type safety, enjoys large-scale development.</a:t>
            </a:r>
            <a:endParaRPr kumimoji="0" lang="en-US" altLang="en-US" sz="18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 Ideal for students interested in building scalable web applications with strong type-checking, particularly those who work on both front-end and back-end development in JavaScript environments.</a:t>
            </a:r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441B19-4590-D8B8-DCB9-C12AD89CA0A9}"/>
              </a:ext>
            </a:extLst>
          </p:cNvPr>
          <p:cNvGrpSpPr/>
          <p:nvPr/>
        </p:nvGrpSpPr>
        <p:grpSpPr>
          <a:xfrm>
            <a:off x="37638046" y="3081627"/>
            <a:ext cx="3004987" cy="3004987"/>
            <a:chOff x="61412446" y="3081627"/>
            <a:chExt cx="3004987" cy="3004987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17BECCF-ED6F-D76D-F949-33034D511444}"/>
                </a:ext>
              </a:extLst>
            </p:cNvPr>
            <p:cNvSpPr/>
            <p:nvPr/>
          </p:nvSpPr>
          <p:spPr>
            <a:xfrm>
              <a:off x="61412446" y="3081627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65" name="Picture 17">
              <a:extLst>
                <a:ext uri="{FF2B5EF4-FFF2-40B4-BE49-F238E27FC236}">
                  <a16:creationId xmlns:a16="http://schemas.microsoft.com/office/drawing/2014/main" id="{1A84CFEC-2C78-0A0A-E852-5A47967D9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52829" y="3608505"/>
              <a:ext cx="2022756" cy="2022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99518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3B77">
                <a:alpha val="94902"/>
              </a:srgbClr>
            </a:gs>
            <a:gs pos="100000">
              <a:srgbClr val="0F3B77">
                <a:lumMod val="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DB2C0F-CD6C-63E5-6AFE-F538CF6A52D9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E3A7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B70450-53E8-4816-99BD-D7EE0AC868A4}"/>
              </a:ext>
            </a:extLst>
          </p:cNvPr>
          <p:cNvSpPr/>
          <p:nvPr/>
        </p:nvSpPr>
        <p:spPr>
          <a:xfrm>
            <a:off x="5172773" y="390896"/>
            <a:ext cx="561400" cy="561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rgbClr val="45C2DF"/>
                </a:solidFill>
              </a:rPr>
              <a:t>&lt;\&gt;</a:t>
            </a:r>
            <a:endParaRPr lang="en-IN" sz="1100" b="1">
              <a:solidFill>
                <a:srgbClr val="45C2D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77B3B-5731-75DC-9078-26F3BFB237D8}"/>
              </a:ext>
            </a:extLst>
          </p:cNvPr>
          <p:cNvSpPr txBox="1"/>
          <p:nvPr/>
        </p:nvSpPr>
        <p:spPr>
          <a:xfrm>
            <a:off x="5163102" y="976542"/>
            <a:ext cx="4683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45C2DF"/>
                </a:solidFill>
                <a:latin typeface="Ubuntu" panose="020B0504030602030204" pitchFamily="34" charset="0"/>
              </a:rPr>
              <a:t>Adaptation and Innovation</a:t>
            </a: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F1852A7E-65C3-ABA8-4AED-0C84AC716DB7}"/>
              </a:ext>
            </a:extLst>
          </p:cNvPr>
          <p:cNvSpPr txBox="1"/>
          <p:nvPr/>
        </p:nvSpPr>
        <p:spPr>
          <a:xfrm>
            <a:off x="5152579" y="1378540"/>
            <a:ext cx="5692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Different languages offer diverse ways of thinking and expressing ideas, which can lead to innovation and a rich exchange of concepts across cultures.</a:t>
            </a:r>
            <a:endParaRPr lang="en-IN" sz="140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699574A-2874-B38A-5DAE-9BC00F8AF268}"/>
              </a:ext>
            </a:extLst>
          </p:cNvPr>
          <p:cNvCxnSpPr>
            <a:cxnSpLocks/>
          </p:cNvCxnSpPr>
          <p:nvPr/>
        </p:nvCxnSpPr>
        <p:spPr>
          <a:xfrm flipH="1">
            <a:off x="0" y="1854665"/>
            <a:ext cx="3999430" cy="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673B9E3-4527-B986-27BE-3C53EFC47B4E}"/>
              </a:ext>
            </a:extLst>
          </p:cNvPr>
          <p:cNvSpPr/>
          <p:nvPr/>
        </p:nvSpPr>
        <p:spPr>
          <a:xfrm>
            <a:off x="3999430" y="1592126"/>
            <a:ext cx="525078" cy="5250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8D6C9-AAEA-6D0E-94FD-AE02C24D1CA4}"/>
              </a:ext>
            </a:extLst>
          </p:cNvPr>
          <p:cNvSpPr txBox="1"/>
          <p:nvPr/>
        </p:nvSpPr>
        <p:spPr>
          <a:xfrm>
            <a:off x="-31134738" y="30816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45C2DF"/>
                </a:solidFill>
                <a:latin typeface="Century Gothic" panose="020B0502020202020204" pitchFamily="34" charset="0"/>
              </a:rPr>
              <a:t>Dart</a:t>
            </a:r>
            <a:endParaRPr lang="en-IN" sz="3000" b="1">
              <a:solidFill>
                <a:srgbClr val="45C2DF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53C29-FBC2-0F13-E0DF-3EB11A3D44E6}"/>
              </a:ext>
            </a:extLst>
          </p:cNvPr>
          <p:cNvSpPr txBox="1"/>
          <p:nvPr/>
        </p:nvSpPr>
        <p:spPr>
          <a:xfrm>
            <a:off x="-31148185" y="4070520"/>
            <a:ext cx="6214350" cy="2637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Innovative, enjoys clean and structured code, adaptable.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err="1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:Ideal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students interested in cross-platform mobile and web app development, particularly with the Flutter framework, which allows for a single codebase across different platforms.</a:t>
            </a:r>
          </a:p>
          <a:p>
            <a:pPr>
              <a:lnSpc>
                <a:spcPts val="2460"/>
              </a:lnSpc>
            </a:pPr>
            <a:endParaRPr lang="en-IN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ECA3BF-A09F-97E3-CD8D-4B8B8F9F9C0B}"/>
              </a:ext>
            </a:extLst>
          </p:cNvPr>
          <p:cNvGrpSpPr/>
          <p:nvPr/>
        </p:nvGrpSpPr>
        <p:grpSpPr>
          <a:xfrm>
            <a:off x="-23114945" y="3096858"/>
            <a:ext cx="3004987" cy="3004987"/>
            <a:chOff x="12953055" y="3096858"/>
            <a:chExt cx="3004987" cy="300498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17E4B9-9EC0-6BE0-50C2-145D87A7D4B2}"/>
                </a:ext>
              </a:extLst>
            </p:cNvPr>
            <p:cNvSpPr/>
            <p:nvPr/>
          </p:nvSpPr>
          <p:spPr>
            <a:xfrm>
              <a:off x="12953055" y="3096858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90275B3-092E-265C-9A8D-934955580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29654" y="3279347"/>
              <a:ext cx="2651788" cy="264000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B296421-902B-1CD7-2EFD-BDDAF3A272DC}"/>
              </a:ext>
            </a:extLst>
          </p:cNvPr>
          <p:cNvSpPr txBox="1"/>
          <p:nvPr/>
        </p:nvSpPr>
        <p:spPr>
          <a:xfrm>
            <a:off x="-19067382" y="32340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45C2DF"/>
                </a:solidFill>
                <a:latin typeface="Century Gothic" panose="020B0502020202020204" pitchFamily="34" charset="0"/>
              </a:rPr>
              <a:t>PYTHON</a:t>
            </a:r>
            <a:endParaRPr lang="en-IN" sz="3000" b="1">
              <a:solidFill>
                <a:srgbClr val="45C2DF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BADB9A-216E-0047-A8D3-14D57C7D47E1}"/>
              </a:ext>
            </a:extLst>
          </p:cNvPr>
          <p:cNvSpPr txBox="1"/>
          <p:nvPr/>
        </p:nvSpPr>
        <p:spPr>
          <a:xfrm>
            <a:off x="-19080829" y="4222920"/>
            <a:ext cx="6214350" cy="199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Curious, adaptable, enjoy simplicity.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Those who like to experiment, solve problems, and work across diverse fields like web development, data science, and AI.</a:t>
            </a:r>
          </a:p>
          <a:p>
            <a:pPr>
              <a:lnSpc>
                <a:spcPts val="2460"/>
              </a:lnSpc>
            </a:pPr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62B6CC-651B-948F-A535-1B6248C38356}"/>
              </a:ext>
            </a:extLst>
          </p:cNvPr>
          <p:cNvSpPr txBox="1"/>
          <p:nvPr/>
        </p:nvSpPr>
        <p:spPr>
          <a:xfrm>
            <a:off x="-7424813" y="30816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45C2DF"/>
                </a:solidFill>
                <a:latin typeface="Century Gothic" panose="020B0502020202020204" pitchFamily="34" charset="0"/>
              </a:rPr>
              <a:t>JAVASCRIPT</a:t>
            </a:r>
            <a:endParaRPr lang="en-IN" sz="3000" b="1">
              <a:solidFill>
                <a:srgbClr val="45C2DF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1D2A46-4561-BB67-A84B-EB9D1A17F493}"/>
              </a:ext>
            </a:extLst>
          </p:cNvPr>
          <p:cNvSpPr txBox="1"/>
          <p:nvPr/>
        </p:nvSpPr>
        <p:spPr>
          <a:xfrm>
            <a:off x="-6724826" y="4158427"/>
            <a:ext cx="6214350" cy="2317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Creative, enjoys visual work, and fast-paced environments.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Ideal for those interested in web development, creating interactive websites, or working on both front-end and back-end development.</a:t>
            </a:r>
          </a:p>
          <a:p>
            <a:pPr>
              <a:lnSpc>
                <a:spcPts val="2460"/>
              </a:lnSpc>
            </a:pPr>
            <a:endParaRPr lang="en-IN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33F6BF-99D1-33F3-2C4C-2AF9064AED2B}"/>
              </a:ext>
            </a:extLst>
          </p:cNvPr>
          <p:cNvGrpSpPr/>
          <p:nvPr/>
        </p:nvGrpSpPr>
        <p:grpSpPr>
          <a:xfrm>
            <a:off x="517714" y="3096858"/>
            <a:ext cx="3657600" cy="3004987"/>
            <a:chOff x="453624" y="3096858"/>
            <a:chExt cx="3657600" cy="300498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63A8639-9220-D831-9F84-DED4F56733FD}"/>
                </a:ext>
              </a:extLst>
            </p:cNvPr>
            <p:cNvSpPr/>
            <p:nvPr/>
          </p:nvSpPr>
          <p:spPr>
            <a:xfrm>
              <a:off x="779931" y="3096858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4" name="Picture 2" descr="Go Development Environment | Go Online Editor &amp; Compiler | RunCode">
              <a:extLst>
                <a:ext uri="{FF2B5EF4-FFF2-40B4-BE49-F238E27FC236}">
                  <a16:creationId xmlns:a16="http://schemas.microsoft.com/office/drawing/2014/main" id="{B09E42F6-ACFF-F849-B7C3-B03AB6E718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27" t="33526" r="3633" b="27044"/>
            <a:stretch/>
          </p:blipFill>
          <p:spPr bwMode="auto">
            <a:xfrm>
              <a:off x="453624" y="3971869"/>
              <a:ext cx="3657600" cy="1465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EB7762E-3F26-A01D-6929-C92EE571507A}"/>
              </a:ext>
            </a:extLst>
          </p:cNvPr>
          <p:cNvSpPr txBox="1"/>
          <p:nvPr/>
        </p:nvSpPr>
        <p:spPr>
          <a:xfrm>
            <a:off x="4997352" y="30816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>
                <a:solidFill>
                  <a:srgbClr val="45C2DF"/>
                </a:solidFill>
                <a:latin typeface="Century Gothic" panose="020B0502020202020204" pitchFamily="34" charset="0"/>
              </a:rPr>
              <a:t>Go (Golang)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A1ECB6-BD65-1486-A63C-8F33F5037DAC}"/>
              </a:ext>
            </a:extLst>
          </p:cNvPr>
          <p:cNvSpPr txBox="1"/>
          <p:nvPr/>
        </p:nvSpPr>
        <p:spPr>
          <a:xfrm>
            <a:off x="4983905" y="4070520"/>
            <a:ext cx="6214350" cy="2637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Efficient, enjoys simplicity and performance, solution-oriented.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Great for those interested in system-level programming, cloud services, and microservices architecture, with a focus on building scalable and efficient software. </a:t>
            </a:r>
          </a:p>
          <a:p>
            <a:pPr>
              <a:lnSpc>
                <a:spcPts val="2460"/>
              </a:lnSpc>
            </a:pPr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462EC9-6159-CBBA-C19A-4EB60DF2E94D}"/>
              </a:ext>
            </a:extLst>
          </p:cNvPr>
          <p:cNvGrpSpPr/>
          <p:nvPr/>
        </p:nvGrpSpPr>
        <p:grpSpPr>
          <a:xfrm>
            <a:off x="-11578144" y="3096858"/>
            <a:ext cx="3004987" cy="3004987"/>
            <a:chOff x="24489856" y="3096858"/>
            <a:chExt cx="3004987" cy="300498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E11D768-CD1D-A016-2F6F-16641C9B8C23}"/>
                </a:ext>
              </a:extLst>
            </p:cNvPr>
            <p:cNvSpPr/>
            <p:nvPr/>
          </p:nvSpPr>
          <p:spPr>
            <a:xfrm>
              <a:off x="24489856" y="3096858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7" name="Picture 34">
              <a:extLst>
                <a:ext uri="{FF2B5EF4-FFF2-40B4-BE49-F238E27FC236}">
                  <a16:creationId xmlns:a16="http://schemas.microsoft.com/office/drawing/2014/main" id="{742A87D4-0C87-73CA-DF10-F0C305416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8755" y="3580761"/>
              <a:ext cx="2050500" cy="2050500"/>
            </a:xfrm>
            <a:prstGeom prst="roundRect">
              <a:avLst>
                <a:gd name="adj" fmla="val 95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E64743-470F-D9B6-D4A5-00E157DEB0E7}"/>
              </a:ext>
            </a:extLst>
          </p:cNvPr>
          <p:cNvGrpSpPr/>
          <p:nvPr/>
        </p:nvGrpSpPr>
        <p:grpSpPr>
          <a:xfrm>
            <a:off x="-35288069" y="3096858"/>
            <a:ext cx="3004987" cy="3004987"/>
            <a:chOff x="779931" y="3096858"/>
            <a:chExt cx="3004987" cy="300498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B23ABB-0FCB-10EA-DB26-F77FAB32EF54}"/>
                </a:ext>
              </a:extLst>
            </p:cNvPr>
            <p:cNvSpPr/>
            <p:nvPr/>
          </p:nvSpPr>
          <p:spPr>
            <a:xfrm>
              <a:off x="779931" y="3096858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61" name="Picture 13" descr="Microsoft shoots down Google's Dart language - CNET">
              <a:extLst>
                <a:ext uri="{FF2B5EF4-FFF2-40B4-BE49-F238E27FC236}">
                  <a16:creationId xmlns:a16="http://schemas.microsoft.com/office/drawing/2014/main" id="{90CF6F21-284D-15F3-0443-953108839A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922" y="3358625"/>
              <a:ext cx="2340633" cy="2340633"/>
            </a:xfrm>
            <a:prstGeom prst="roundRect">
              <a:avLst>
                <a:gd name="adj" fmla="val 38233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E55D6C1-04EB-5D63-F924-5E83B73C4868}"/>
              </a:ext>
            </a:extLst>
          </p:cNvPr>
          <p:cNvSpPr txBox="1"/>
          <p:nvPr/>
        </p:nvSpPr>
        <p:spPr>
          <a:xfrm>
            <a:off x="16659603" y="32340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>
                <a:solidFill>
                  <a:srgbClr val="45C2DF"/>
                </a:solidFill>
                <a:latin typeface="Century Gothic" panose="020B0502020202020204" pitchFamily="34" charset="0"/>
              </a:rPr>
              <a:t>Julia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92F3680-BCE6-1831-BC3E-850D23F42887}"/>
              </a:ext>
            </a:extLst>
          </p:cNvPr>
          <p:cNvSpPr txBox="1"/>
          <p:nvPr/>
        </p:nvSpPr>
        <p:spPr>
          <a:xfrm>
            <a:off x="16646156" y="4222920"/>
            <a:ext cx="6214350" cy="199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Personality: 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Analytical, enjoys numerical computing and performance.</a:t>
            </a: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t> Perfect for students interested in data science, scientific computing, and mathematical modeling, especially where high performance and easy syntax are desired.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7F5AE3-5FE5-2A4D-8EBD-DC76AA7805C7}"/>
              </a:ext>
            </a:extLst>
          </p:cNvPr>
          <p:cNvGrpSpPr/>
          <p:nvPr/>
        </p:nvGrpSpPr>
        <p:grpSpPr>
          <a:xfrm>
            <a:off x="12515556" y="3099131"/>
            <a:ext cx="3004987" cy="3004987"/>
            <a:chOff x="48583556" y="3099131"/>
            <a:chExt cx="3004987" cy="3004987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B168CB9-4CC5-DFE5-F0DD-D502DFFD11C1}"/>
                </a:ext>
              </a:extLst>
            </p:cNvPr>
            <p:cNvSpPr/>
            <p:nvPr/>
          </p:nvSpPr>
          <p:spPr>
            <a:xfrm>
              <a:off x="48583556" y="3099131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5" name="Picture 15" descr="Julia (programming language) - Wikipedia">
              <a:extLst>
                <a:ext uri="{FF2B5EF4-FFF2-40B4-BE49-F238E27FC236}">
                  <a16:creationId xmlns:a16="http://schemas.microsoft.com/office/drawing/2014/main" id="{D3FF299F-21C3-5C35-3C10-2025C614C1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765" y="3788025"/>
              <a:ext cx="2509687" cy="1613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603DD97-523F-F636-5768-6C41E06A0F71}"/>
              </a:ext>
            </a:extLst>
          </p:cNvPr>
          <p:cNvSpPr txBox="1"/>
          <p:nvPr/>
        </p:nvSpPr>
        <p:spPr>
          <a:xfrm>
            <a:off x="29488493" y="33864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>
                <a:solidFill>
                  <a:srgbClr val="45C2DF"/>
                </a:solidFill>
                <a:latin typeface="Century Gothic" panose="020B0502020202020204" pitchFamily="34" charset="0"/>
              </a:rPr>
              <a:t>TypeScript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62CE99-C213-0D2E-E7F3-8D8470B682A7}"/>
              </a:ext>
            </a:extLst>
          </p:cNvPr>
          <p:cNvSpPr txBox="1"/>
          <p:nvPr/>
        </p:nvSpPr>
        <p:spPr>
          <a:xfrm>
            <a:off x="29475046" y="4375320"/>
            <a:ext cx="6214350" cy="199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Personality: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Organized, values type safety, enjoys large-scale development.</a:t>
            </a:r>
            <a:endParaRPr kumimoji="0" lang="en-US" altLang="en-US" sz="18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 Ideal for students interested in building scalable web applications with strong type-checking, particularly those who work on both front-end and back-end development in JavaScript environments.</a:t>
            </a:r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441B19-4590-D8B8-DCB9-C12AD89CA0A9}"/>
              </a:ext>
            </a:extLst>
          </p:cNvPr>
          <p:cNvGrpSpPr/>
          <p:nvPr/>
        </p:nvGrpSpPr>
        <p:grpSpPr>
          <a:xfrm>
            <a:off x="25344446" y="3081627"/>
            <a:ext cx="3004987" cy="3004987"/>
            <a:chOff x="61412446" y="3081627"/>
            <a:chExt cx="3004987" cy="3004987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17BECCF-ED6F-D76D-F949-33034D511444}"/>
                </a:ext>
              </a:extLst>
            </p:cNvPr>
            <p:cNvSpPr/>
            <p:nvPr/>
          </p:nvSpPr>
          <p:spPr>
            <a:xfrm>
              <a:off x="61412446" y="3081627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65" name="Picture 17">
              <a:extLst>
                <a:ext uri="{FF2B5EF4-FFF2-40B4-BE49-F238E27FC236}">
                  <a16:creationId xmlns:a16="http://schemas.microsoft.com/office/drawing/2014/main" id="{1A84CFEC-2C78-0A0A-E852-5A47967D9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52829" y="3608505"/>
              <a:ext cx="2022756" cy="2022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3055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3B77">
                <a:alpha val="94902"/>
              </a:srgbClr>
            </a:gs>
            <a:gs pos="100000">
              <a:srgbClr val="0F3B77">
                <a:lumMod val="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DB2C0F-CD6C-63E5-6AFE-F538CF6A52D9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E3A7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B70450-53E8-4816-99BD-D7EE0AC868A4}"/>
              </a:ext>
            </a:extLst>
          </p:cNvPr>
          <p:cNvSpPr/>
          <p:nvPr/>
        </p:nvSpPr>
        <p:spPr>
          <a:xfrm>
            <a:off x="5172773" y="390896"/>
            <a:ext cx="561400" cy="561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rgbClr val="45C2DF"/>
                </a:solidFill>
              </a:rPr>
              <a:t>&lt;\&gt;</a:t>
            </a:r>
            <a:endParaRPr lang="en-IN" sz="1100" b="1">
              <a:solidFill>
                <a:srgbClr val="45C2D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77B3B-5731-75DC-9078-26F3BFB237D8}"/>
              </a:ext>
            </a:extLst>
          </p:cNvPr>
          <p:cNvSpPr txBox="1"/>
          <p:nvPr/>
        </p:nvSpPr>
        <p:spPr>
          <a:xfrm>
            <a:off x="5163102" y="976542"/>
            <a:ext cx="4683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45C2DF"/>
                </a:solidFill>
                <a:latin typeface="Ubuntu" panose="020B0504030602030204" pitchFamily="34" charset="0"/>
              </a:rPr>
              <a:t>Adaptation and Innovation</a:t>
            </a: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F1852A7E-65C3-ABA8-4AED-0C84AC716DB7}"/>
              </a:ext>
            </a:extLst>
          </p:cNvPr>
          <p:cNvSpPr txBox="1"/>
          <p:nvPr/>
        </p:nvSpPr>
        <p:spPr>
          <a:xfrm>
            <a:off x="5152579" y="1378540"/>
            <a:ext cx="5692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Different languages offer diverse ways of thinking and expressing ideas, which can lead to innovation and a rich exchange of concepts across cultures.</a:t>
            </a:r>
            <a:endParaRPr lang="en-IN" sz="140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699574A-2874-B38A-5DAE-9BC00F8AF268}"/>
              </a:ext>
            </a:extLst>
          </p:cNvPr>
          <p:cNvCxnSpPr>
            <a:cxnSpLocks/>
          </p:cNvCxnSpPr>
          <p:nvPr/>
        </p:nvCxnSpPr>
        <p:spPr>
          <a:xfrm flipH="1">
            <a:off x="0" y="1854665"/>
            <a:ext cx="3999430" cy="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673B9E3-4527-B986-27BE-3C53EFC47B4E}"/>
              </a:ext>
            </a:extLst>
          </p:cNvPr>
          <p:cNvSpPr/>
          <p:nvPr/>
        </p:nvSpPr>
        <p:spPr>
          <a:xfrm>
            <a:off x="3999430" y="1592126"/>
            <a:ext cx="525078" cy="5250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8D6C9-AAEA-6D0E-94FD-AE02C24D1CA4}"/>
              </a:ext>
            </a:extLst>
          </p:cNvPr>
          <p:cNvSpPr txBox="1"/>
          <p:nvPr/>
        </p:nvSpPr>
        <p:spPr>
          <a:xfrm>
            <a:off x="-55437011" y="30816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45C2DF"/>
                </a:solidFill>
                <a:latin typeface="Century Gothic" panose="020B0502020202020204" pitchFamily="34" charset="0"/>
              </a:rPr>
              <a:t>Dart</a:t>
            </a:r>
            <a:endParaRPr lang="en-IN" sz="3000" b="1">
              <a:solidFill>
                <a:srgbClr val="45C2DF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53C29-FBC2-0F13-E0DF-3EB11A3D44E6}"/>
              </a:ext>
            </a:extLst>
          </p:cNvPr>
          <p:cNvSpPr txBox="1"/>
          <p:nvPr/>
        </p:nvSpPr>
        <p:spPr>
          <a:xfrm>
            <a:off x="-55450458" y="4070520"/>
            <a:ext cx="6214350" cy="2637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Innovative, enjoys clean and structured code, adaptable.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err="1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:Ideal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students interested in cross-platform mobile and web app development, particularly with the Flutter framework, which allows for a single codebase across different platforms.</a:t>
            </a:r>
          </a:p>
          <a:p>
            <a:pPr>
              <a:lnSpc>
                <a:spcPts val="2460"/>
              </a:lnSpc>
            </a:pPr>
            <a:endParaRPr lang="en-IN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ECA3BF-A09F-97E3-CD8D-4B8B8F9F9C0B}"/>
              </a:ext>
            </a:extLst>
          </p:cNvPr>
          <p:cNvGrpSpPr/>
          <p:nvPr/>
        </p:nvGrpSpPr>
        <p:grpSpPr>
          <a:xfrm>
            <a:off x="-47417218" y="3096858"/>
            <a:ext cx="3004987" cy="3004987"/>
            <a:chOff x="12953055" y="3096858"/>
            <a:chExt cx="3004987" cy="300498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17E4B9-9EC0-6BE0-50C2-145D87A7D4B2}"/>
                </a:ext>
              </a:extLst>
            </p:cNvPr>
            <p:cNvSpPr/>
            <p:nvPr/>
          </p:nvSpPr>
          <p:spPr>
            <a:xfrm>
              <a:off x="12953055" y="3096858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90275B3-092E-265C-9A8D-934955580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29654" y="3279347"/>
              <a:ext cx="2651788" cy="264000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B296421-902B-1CD7-2EFD-BDDAF3A272DC}"/>
              </a:ext>
            </a:extLst>
          </p:cNvPr>
          <p:cNvSpPr txBox="1"/>
          <p:nvPr/>
        </p:nvSpPr>
        <p:spPr>
          <a:xfrm>
            <a:off x="-43369655" y="32340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45C2DF"/>
                </a:solidFill>
                <a:latin typeface="Century Gothic" panose="020B0502020202020204" pitchFamily="34" charset="0"/>
              </a:rPr>
              <a:t>PYTHON</a:t>
            </a:r>
            <a:endParaRPr lang="en-IN" sz="3000" b="1">
              <a:solidFill>
                <a:srgbClr val="45C2DF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BADB9A-216E-0047-A8D3-14D57C7D47E1}"/>
              </a:ext>
            </a:extLst>
          </p:cNvPr>
          <p:cNvSpPr txBox="1"/>
          <p:nvPr/>
        </p:nvSpPr>
        <p:spPr>
          <a:xfrm>
            <a:off x="-43383102" y="4222920"/>
            <a:ext cx="6214350" cy="199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Curious, adaptable, enjoy simplicity.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Those who like to experiment, solve problems, and work across diverse fields like web development, data science, and AI.</a:t>
            </a:r>
          </a:p>
          <a:p>
            <a:pPr>
              <a:lnSpc>
                <a:spcPts val="2460"/>
              </a:lnSpc>
            </a:pPr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62B6CC-651B-948F-A535-1B6248C38356}"/>
              </a:ext>
            </a:extLst>
          </p:cNvPr>
          <p:cNvSpPr txBox="1"/>
          <p:nvPr/>
        </p:nvSpPr>
        <p:spPr>
          <a:xfrm>
            <a:off x="-31727086" y="30816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45C2DF"/>
                </a:solidFill>
                <a:latin typeface="Century Gothic" panose="020B0502020202020204" pitchFamily="34" charset="0"/>
              </a:rPr>
              <a:t>JAVASCRIPT</a:t>
            </a:r>
            <a:endParaRPr lang="en-IN" sz="3000" b="1">
              <a:solidFill>
                <a:srgbClr val="45C2DF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1D2A46-4561-BB67-A84B-EB9D1A17F493}"/>
              </a:ext>
            </a:extLst>
          </p:cNvPr>
          <p:cNvSpPr txBox="1"/>
          <p:nvPr/>
        </p:nvSpPr>
        <p:spPr>
          <a:xfrm>
            <a:off x="-31027099" y="4158427"/>
            <a:ext cx="6214350" cy="2317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Creative, enjoys visual work, and fast-paced environments.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Ideal for those interested in web development, creating interactive websites, or working on both front-end and back-end development.</a:t>
            </a:r>
          </a:p>
          <a:p>
            <a:pPr>
              <a:lnSpc>
                <a:spcPts val="2460"/>
              </a:lnSpc>
            </a:pPr>
            <a:endParaRPr lang="en-IN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33F6BF-99D1-33F3-2C4C-2AF9064AED2B}"/>
              </a:ext>
            </a:extLst>
          </p:cNvPr>
          <p:cNvGrpSpPr/>
          <p:nvPr/>
        </p:nvGrpSpPr>
        <p:grpSpPr>
          <a:xfrm>
            <a:off x="-23784559" y="3096858"/>
            <a:ext cx="3657600" cy="3004987"/>
            <a:chOff x="453624" y="3096858"/>
            <a:chExt cx="3657600" cy="300498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63A8639-9220-D831-9F84-DED4F56733FD}"/>
                </a:ext>
              </a:extLst>
            </p:cNvPr>
            <p:cNvSpPr/>
            <p:nvPr/>
          </p:nvSpPr>
          <p:spPr>
            <a:xfrm>
              <a:off x="779931" y="3096858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4" name="Picture 2" descr="Go Development Environment | Go Online Editor &amp; Compiler | RunCode">
              <a:extLst>
                <a:ext uri="{FF2B5EF4-FFF2-40B4-BE49-F238E27FC236}">
                  <a16:creationId xmlns:a16="http://schemas.microsoft.com/office/drawing/2014/main" id="{B09E42F6-ACFF-F849-B7C3-B03AB6E718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27" t="33526" r="3633" b="27044"/>
            <a:stretch/>
          </p:blipFill>
          <p:spPr bwMode="auto">
            <a:xfrm>
              <a:off x="453624" y="3971869"/>
              <a:ext cx="3657600" cy="1465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EB7762E-3F26-A01D-6929-C92EE571507A}"/>
              </a:ext>
            </a:extLst>
          </p:cNvPr>
          <p:cNvSpPr txBox="1"/>
          <p:nvPr/>
        </p:nvSpPr>
        <p:spPr>
          <a:xfrm>
            <a:off x="-19304921" y="30816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>
                <a:solidFill>
                  <a:srgbClr val="45C2DF"/>
                </a:solidFill>
                <a:latin typeface="Century Gothic" panose="020B0502020202020204" pitchFamily="34" charset="0"/>
              </a:rPr>
              <a:t>Go (Golang)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A1ECB6-BD65-1486-A63C-8F33F5037DAC}"/>
              </a:ext>
            </a:extLst>
          </p:cNvPr>
          <p:cNvSpPr txBox="1"/>
          <p:nvPr/>
        </p:nvSpPr>
        <p:spPr>
          <a:xfrm>
            <a:off x="-19318368" y="4070520"/>
            <a:ext cx="6214350" cy="2637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Efficient, enjoys simplicity and performance, solution-oriented.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Great for those interested in system-level programming, cloud services, and microservices architecture, with a focus on building scalable and efficient software. </a:t>
            </a:r>
          </a:p>
          <a:p>
            <a:pPr>
              <a:lnSpc>
                <a:spcPts val="2460"/>
              </a:lnSpc>
            </a:pPr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7462EC9-6159-CBBA-C19A-4EB60DF2E94D}"/>
              </a:ext>
            </a:extLst>
          </p:cNvPr>
          <p:cNvGrpSpPr/>
          <p:nvPr/>
        </p:nvGrpSpPr>
        <p:grpSpPr>
          <a:xfrm>
            <a:off x="-35880417" y="3096858"/>
            <a:ext cx="3004987" cy="3004987"/>
            <a:chOff x="24489856" y="3096858"/>
            <a:chExt cx="3004987" cy="300498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E11D768-CD1D-A016-2F6F-16641C9B8C23}"/>
                </a:ext>
              </a:extLst>
            </p:cNvPr>
            <p:cNvSpPr/>
            <p:nvPr/>
          </p:nvSpPr>
          <p:spPr>
            <a:xfrm>
              <a:off x="24489856" y="3096858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7" name="Picture 34">
              <a:extLst>
                <a:ext uri="{FF2B5EF4-FFF2-40B4-BE49-F238E27FC236}">
                  <a16:creationId xmlns:a16="http://schemas.microsoft.com/office/drawing/2014/main" id="{742A87D4-0C87-73CA-DF10-F0C305416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58755" y="3580761"/>
              <a:ext cx="2050500" cy="2050500"/>
            </a:xfrm>
            <a:prstGeom prst="roundRect">
              <a:avLst>
                <a:gd name="adj" fmla="val 9532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5E64743-470F-D9B6-D4A5-00E157DEB0E7}"/>
              </a:ext>
            </a:extLst>
          </p:cNvPr>
          <p:cNvGrpSpPr/>
          <p:nvPr/>
        </p:nvGrpSpPr>
        <p:grpSpPr>
          <a:xfrm>
            <a:off x="-59590342" y="3096858"/>
            <a:ext cx="3004987" cy="3004987"/>
            <a:chOff x="779931" y="3096858"/>
            <a:chExt cx="3004987" cy="300498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B23ABB-0FCB-10EA-DB26-F77FAB32EF54}"/>
                </a:ext>
              </a:extLst>
            </p:cNvPr>
            <p:cNvSpPr/>
            <p:nvPr/>
          </p:nvSpPr>
          <p:spPr>
            <a:xfrm>
              <a:off x="779931" y="3096858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61" name="Picture 13" descr="Microsoft shoots down Google's Dart language - CNET">
              <a:extLst>
                <a:ext uri="{FF2B5EF4-FFF2-40B4-BE49-F238E27FC236}">
                  <a16:creationId xmlns:a16="http://schemas.microsoft.com/office/drawing/2014/main" id="{90CF6F21-284D-15F3-0443-953108839A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922" y="3358625"/>
              <a:ext cx="2340633" cy="2340633"/>
            </a:xfrm>
            <a:prstGeom prst="roundRect">
              <a:avLst>
                <a:gd name="adj" fmla="val 38233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E55D6C1-04EB-5D63-F924-5E83B73C4868}"/>
              </a:ext>
            </a:extLst>
          </p:cNvPr>
          <p:cNvSpPr txBox="1"/>
          <p:nvPr/>
        </p:nvSpPr>
        <p:spPr>
          <a:xfrm>
            <a:off x="-7642670" y="32340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>
                <a:solidFill>
                  <a:srgbClr val="45C2DF"/>
                </a:solidFill>
                <a:latin typeface="Century Gothic" panose="020B0502020202020204" pitchFamily="34" charset="0"/>
              </a:rPr>
              <a:t>Julia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92F3680-BCE6-1831-BC3E-850D23F42887}"/>
              </a:ext>
            </a:extLst>
          </p:cNvPr>
          <p:cNvSpPr txBox="1"/>
          <p:nvPr/>
        </p:nvSpPr>
        <p:spPr>
          <a:xfrm>
            <a:off x="-7656117" y="4222920"/>
            <a:ext cx="6214350" cy="199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Personality: 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Analytical, enjoys numerical computing and performance.</a:t>
            </a: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t> Perfect for students interested in data science, scientific computing, and mathematical modeling, especially where high performance and easy syntax are desired.</a:t>
            </a:r>
            <a:endParaRPr lang="en-I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E7F5AE3-5FE5-2A4D-8EBD-DC76AA7805C7}"/>
              </a:ext>
            </a:extLst>
          </p:cNvPr>
          <p:cNvGrpSpPr/>
          <p:nvPr/>
        </p:nvGrpSpPr>
        <p:grpSpPr>
          <a:xfrm>
            <a:off x="-11786717" y="3099131"/>
            <a:ext cx="3004987" cy="3004987"/>
            <a:chOff x="48583556" y="3099131"/>
            <a:chExt cx="3004987" cy="3004987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B168CB9-4CC5-DFE5-F0DD-D502DFFD11C1}"/>
                </a:ext>
              </a:extLst>
            </p:cNvPr>
            <p:cNvSpPr/>
            <p:nvPr/>
          </p:nvSpPr>
          <p:spPr>
            <a:xfrm>
              <a:off x="48583556" y="3099131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5" name="Picture 15" descr="Julia (programming language) - Wikipedia">
              <a:extLst>
                <a:ext uri="{FF2B5EF4-FFF2-40B4-BE49-F238E27FC236}">
                  <a16:creationId xmlns:a16="http://schemas.microsoft.com/office/drawing/2014/main" id="{D3FF299F-21C3-5C35-3C10-2025C614C1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6765" y="3788025"/>
              <a:ext cx="2509687" cy="1613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0603DD97-523F-F636-5768-6C41E06A0F71}"/>
              </a:ext>
            </a:extLst>
          </p:cNvPr>
          <p:cNvSpPr txBox="1"/>
          <p:nvPr/>
        </p:nvSpPr>
        <p:spPr>
          <a:xfrm>
            <a:off x="5186220" y="33864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>
                <a:solidFill>
                  <a:srgbClr val="45C2DF"/>
                </a:solidFill>
                <a:latin typeface="Century Gothic" panose="020B0502020202020204" pitchFamily="34" charset="0"/>
              </a:rPr>
              <a:t>TypeScript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62CE99-C213-0D2E-E7F3-8D8470B682A7}"/>
              </a:ext>
            </a:extLst>
          </p:cNvPr>
          <p:cNvSpPr txBox="1"/>
          <p:nvPr/>
        </p:nvSpPr>
        <p:spPr>
          <a:xfrm>
            <a:off x="5172773" y="4375320"/>
            <a:ext cx="6214350" cy="199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Personality: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Organized, values type safety, enjoys large-scale development.</a:t>
            </a:r>
            <a:endParaRPr kumimoji="0" lang="en-US" altLang="en-US" sz="18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 Ideal for students interested in building scalable web applications with strong type-checking, particularly those who work on both front-end and back-end development in JavaScript environments.</a:t>
            </a:r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441B19-4590-D8B8-DCB9-C12AD89CA0A9}"/>
              </a:ext>
            </a:extLst>
          </p:cNvPr>
          <p:cNvGrpSpPr/>
          <p:nvPr/>
        </p:nvGrpSpPr>
        <p:grpSpPr>
          <a:xfrm>
            <a:off x="1042173" y="3081627"/>
            <a:ext cx="3004987" cy="3004987"/>
            <a:chOff x="61412446" y="3081627"/>
            <a:chExt cx="3004987" cy="3004987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617BECCF-ED6F-D76D-F949-33034D511444}"/>
                </a:ext>
              </a:extLst>
            </p:cNvPr>
            <p:cNvSpPr/>
            <p:nvPr/>
          </p:nvSpPr>
          <p:spPr>
            <a:xfrm>
              <a:off x="61412446" y="3081627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65" name="Picture 17">
              <a:extLst>
                <a:ext uri="{FF2B5EF4-FFF2-40B4-BE49-F238E27FC236}">
                  <a16:creationId xmlns:a16="http://schemas.microsoft.com/office/drawing/2014/main" id="{1A84CFEC-2C78-0A0A-E852-5A47967D95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52829" y="3608505"/>
              <a:ext cx="2022756" cy="2022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1010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3B77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ow to fix the blue screen of death error in Windows 10 | ITPro">
            <a:extLst>
              <a:ext uri="{FF2B5EF4-FFF2-40B4-BE49-F238E27FC236}">
                <a16:creationId xmlns:a16="http://schemas.microsoft.com/office/drawing/2014/main" id="{97C88319-399B-B9B2-58FA-6DDB90D8A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3" b="1225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B08A52-0F1C-94C0-1456-D2DA4CD63A6B}"/>
              </a:ext>
            </a:extLst>
          </p:cNvPr>
          <p:cNvSpPr txBox="1"/>
          <p:nvPr/>
        </p:nvSpPr>
        <p:spPr>
          <a:xfrm>
            <a:off x="0" y="-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621238" y="2991657"/>
                </a:moveTo>
                <a:lnTo>
                  <a:pt x="9839950" y="2991657"/>
                </a:lnTo>
                <a:cubicBezTo>
                  <a:pt x="9923027" y="2991657"/>
                  <a:pt x="9984488" y="3010307"/>
                  <a:pt x="10024330" y="3047607"/>
                </a:cubicBezTo>
                <a:cubicBezTo>
                  <a:pt x="10064173" y="3084906"/>
                  <a:pt x="10084095" y="3135770"/>
                  <a:pt x="10084095" y="3200197"/>
                </a:cubicBezTo>
                <a:cubicBezTo>
                  <a:pt x="10084095" y="3264624"/>
                  <a:pt x="10064173" y="3315488"/>
                  <a:pt x="10024330" y="3352787"/>
                </a:cubicBezTo>
                <a:cubicBezTo>
                  <a:pt x="9984488" y="3390087"/>
                  <a:pt x="9923027" y="3408737"/>
                  <a:pt x="9839950" y="3408737"/>
                </a:cubicBezTo>
                <a:lnTo>
                  <a:pt x="9621238" y="3408737"/>
                </a:lnTo>
                <a:close/>
                <a:moveTo>
                  <a:pt x="5573113" y="2991657"/>
                </a:moveTo>
                <a:lnTo>
                  <a:pt x="5791827" y="2991657"/>
                </a:lnTo>
                <a:cubicBezTo>
                  <a:pt x="5874903" y="2991657"/>
                  <a:pt x="5936363" y="3010307"/>
                  <a:pt x="5976207" y="3047607"/>
                </a:cubicBezTo>
                <a:cubicBezTo>
                  <a:pt x="6016050" y="3084906"/>
                  <a:pt x="6035971" y="3135770"/>
                  <a:pt x="6035971" y="3200197"/>
                </a:cubicBezTo>
                <a:cubicBezTo>
                  <a:pt x="6035971" y="3264624"/>
                  <a:pt x="6016050" y="3315488"/>
                  <a:pt x="5976207" y="3352787"/>
                </a:cubicBezTo>
                <a:cubicBezTo>
                  <a:pt x="5936363" y="3390087"/>
                  <a:pt x="5874903" y="3408737"/>
                  <a:pt x="5791827" y="3408737"/>
                </a:cubicBezTo>
                <a:lnTo>
                  <a:pt x="5573113" y="3408737"/>
                </a:lnTo>
                <a:close/>
                <a:moveTo>
                  <a:pt x="3677638" y="2991657"/>
                </a:moveTo>
                <a:lnTo>
                  <a:pt x="3896351" y="2991657"/>
                </a:lnTo>
                <a:cubicBezTo>
                  <a:pt x="3979429" y="2991657"/>
                  <a:pt x="4040888" y="3010307"/>
                  <a:pt x="4080732" y="3047607"/>
                </a:cubicBezTo>
                <a:cubicBezTo>
                  <a:pt x="4120575" y="3084906"/>
                  <a:pt x="4140496" y="3135770"/>
                  <a:pt x="4140496" y="3200197"/>
                </a:cubicBezTo>
                <a:cubicBezTo>
                  <a:pt x="4140496" y="3264624"/>
                  <a:pt x="4120575" y="3315488"/>
                  <a:pt x="4080732" y="3352787"/>
                </a:cubicBezTo>
                <a:cubicBezTo>
                  <a:pt x="4040888" y="3390087"/>
                  <a:pt x="3979429" y="3408737"/>
                  <a:pt x="3896351" y="3408737"/>
                </a:cubicBezTo>
                <a:lnTo>
                  <a:pt x="3677638" y="3408737"/>
                </a:lnTo>
                <a:close/>
                <a:moveTo>
                  <a:pt x="7801744" y="2973855"/>
                </a:moveTo>
                <a:cubicBezTo>
                  <a:pt x="7859388" y="2973855"/>
                  <a:pt x="7911948" y="2984027"/>
                  <a:pt x="7959421" y="3004373"/>
                </a:cubicBezTo>
                <a:cubicBezTo>
                  <a:pt x="8006893" y="3024718"/>
                  <a:pt x="8048855" y="3053965"/>
                  <a:pt x="8085308" y="3092112"/>
                </a:cubicBezTo>
                <a:cubicBezTo>
                  <a:pt x="8121760" y="3130260"/>
                  <a:pt x="8150158" y="3176885"/>
                  <a:pt x="8170504" y="3231987"/>
                </a:cubicBezTo>
                <a:cubicBezTo>
                  <a:pt x="8190850" y="3287089"/>
                  <a:pt x="8201022" y="3349397"/>
                  <a:pt x="8201022" y="3418910"/>
                </a:cubicBezTo>
                <a:cubicBezTo>
                  <a:pt x="8201022" y="3488423"/>
                  <a:pt x="8190850" y="3550731"/>
                  <a:pt x="8170504" y="3605833"/>
                </a:cubicBezTo>
                <a:cubicBezTo>
                  <a:pt x="8150158" y="3660935"/>
                  <a:pt x="8121760" y="3707560"/>
                  <a:pt x="8085308" y="3745708"/>
                </a:cubicBezTo>
                <a:cubicBezTo>
                  <a:pt x="8048855" y="3783856"/>
                  <a:pt x="8006470" y="3813102"/>
                  <a:pt x="7958149" y="3833447"/>
                </a:cubicBezTo>
                <a:cubicBezTo>
                  <a:pt x="7909829" y="3853793"/>
                  <a:pt x="7856846" y="3863966"/>
                  <a:pt x="7799201" y="3863966"/>
                </a:cubicBezTo>
                <a:cubicBezTo>
                  <a:pt x="7743251" y="3863966"/>
                  <a:pt x="7691539" y="3853793"/>
                  <a:pt x="7644067" y="3833447"/>
                </a:cubicBezTo>
                <a:cubicBezTo>
                  <a:pt x="7596594" y="3813102"/>
                  <a:pt x="7554632" y="3783856"/>
                  <a:pt x="7518180" y="3745708"/>
                </a:cubicBezTo>
                <a:cubicBezTo>
                  <a:pt x="7481727" y="3707560"/>
                  <a:pt x="7453329" y="3660935"/>
                  <a:pt x="7432984" y="3605833"/>
                </a:cubicBezTo>
                <a:cubicBezTo>
                  <a:pt x="7412638" y="3550731"/>
                  <a:pt x="7402465" y="3488423"/>
                  <a:pt x="7402465" y="3418910"/>
                </a:cubicBezTo>
                <a:cubicBezTo>
                  <a:pt x="7402465" y="3349397"/>
                  <a:pt x="7412638" y="3287089"/>
                  <a:pt x="7432984" y="3231987"/>
                </a:cubicBezTo>
                <a:cubicBezTo>
                  <a:pt x="7453329" y="3176885"/>
                  <a:pt x="7481727" y="3130260"/>
                  <a:pt x="7518180" y="3092112"/>
                </a:cubicBezTo>
                <a:cubicBezTo>
                  <a:pt x="7554632" y="3053965"/>
                  <a:pt x="7597018" y="3024718"/>
                  <a:pt x="7645339" y="3004373"/>
                </a:cubicBezTo>
                <a:cubicBezTo>
                  <a:pt x="7693659" y="2984027"/>
                  <a:pt x="7745794" y="2973855"/>
                  <a:pt x="7801744" y="2973855"/>
                </a:cubicBezTo>
                <a:close/>
                <a:moveTo>
                  <a:pt x="9021048" y="2528799"/>
                </a:moveTo>
                <a:lnTo>
                  <a:pt x="9021048" y="4309021"/>
                </a:lnTo>
                <a:lnTo>
                  <a:pt x="9621238" y="4309021"/>
                </a:lnTo>
                <a:lnTo>
                  <a:pt x="9621238" y="3861422"/>
                </a:lnTo>
                <a:lnTo>
                  <a:pt x="9784728" y="3861422"/>
                </a:lnTo>
                <a:lnTo>
                  <a:pt x="10086638" y="4309021"/>
                </a:lnTo>
                <a:lnTo>
                  <a:pt x="10727518" y="4309021"/>
                </a:lnTo>
                <a:lnTo>
                  <a:pt x="10353896" y="3761471"/>
                </a:lnTo>
                <a:lnTo>
                  <a:pt x="10394918" y="3738794"/>
                </a:lnTo>
                <a:cubicBezTo>
                  <a:pt x="10475506" y="3690632"/>
                  <a:pt x="10540595" y="3629358"/>
                  <a:pt x="10590187" y="3554970"/>
                </a:cubicBezTo>
                <a:cubicBezTo>
                  <a:pt x="10656309" y="3455786"/>
                  <a:pt x="10689371" y="3337528"/>
                  <a:pt x="10689371" y="3200197"/>
                </a:cubicBezTo>
                <a:cubicBezTo>
                  <a:pt x="10689371" y="3062865"/>
                  <a:pt x="10656309" y="2943760"/>
                  <a:pt x="10590187" y="2842881"/>
                </a:cubicBezTo>
                <a:cubicBezTo>
                  <a:pt x="10524065" y="2742002"/>
                  <a:pt x="10430391" y="2664435"/>
                  <a:pt x="10309166" y="2610181"/>
                </a:cubicBezTo>
                <a:cubicBezTo>
                  <a:pt x="10187941" y="2555926"/>
                  <a:pt x="10044252" y="2528799"/>
                  <a:pt x="9878098" y="2528799"/>
                </a:cubicBezTo>
                <a:close/>
                <a:moveTo>
                  <a:pt x="4972924" y="2528799"/>
                </a:moveTo>
                <a:lnTo>
                  <a:pt x="4972924" y="4309021"/>
                </a:lnTo>
                <a:lnTo>
                  <a:pt x="5573113" y="4309021"/>
                </a:lnTo>
                <a:lnTo>
                  <a:pt x="5573113" y="3861422"/>
                </a:lnTo>
                <a:lnTo>
                  <a:pt x="5736605" y="3861422"/>
                </a:lnTo>
                <a:lnTo>
                  <a:pt x="6038514" y="4309021"/>
                </a:lnTo>
                <a:lnTo>
                  <a:pt x="6679394" y="4309021"/>
                </a:lnTo>
                <a:lnTo>
                  <a:pt x="6305772" y="3761471"/>
                </a:lnTo>
                <a:lnTo>
                  <a:pt x="6346794" y="3738794"/>
                </a:lnTo>
                <a:cubicBezTo>
                  <a:pt x="6427381" y="3690632"/>
                  <a:pt x="6492470" y="3629358"/>
                  <a:pt x="6542062" y="3554970"/>
                </a:cubicBezTo>
                <a:cubicBezTo>
                  <a:pt x="6608185" y="3455786"/>
                  <a:pt x="6641247" y="3337528"/>
                  <a:pt x="6641247" y="3200197"/>
                </a:cubicBezTo>
                <a:cubicBezTo>
                  <a:pt x="6641247" y="3062865"/>
                  <a:pt x="6608185" y="2943760"/>
                  <a:pt x="6542062" y="2842881"/>
                </a:cubicBezTo>
                <a:cubicBezTo>
                  <a:pt x="6475940" y="2742002"/>
                  <a:pt x="6382266" y="2664435"/>
                  <a:pt x="6261042" y="2610181"/>
                </a:cubicBezTo>
                <a:cubicBezTo>
                  <a:pt x="6139817" y="2555926"/>
                  <a:pt x="5996128" y="2528799"/>
                  <a:pt x="5829974" y="2528799"/>
                </a:cubicBezTo>
                <a:close/>
                <a:moveTo>
                  <a:pt x="3077449" y="2528799"/>
                </a:moveTo>
                <a:lnTo>
                  <a:pt x="3077449" y="4309021"/>
                </a:lnTo>
                <a:lnTo>
                  <a:pt x="3677638" y="4309021"/>
                </a:lnTo>
                <a:lnTo>
                  <a:pt x="3677638" y="3861422"/>
                </a:lnTo>
                <a:lnTo>
                  <a:pt x="3841130" y="3861422"/>
                </a:lnTo>
                <a:lnTo>
                  <a:pt x="4143040" y="4309021"/>
                </a:lnTo>
                <a:lnTo>
                  <a:pt x="4783920" y="4309021"/>
                </a:lnTo>
                <a:lnTo>
                  <a:pt x="4410297" y="3761471"/>
                </a:lnTo>
                <a:lnTo>
                  <a:pt x="4451320" y="3738794"/>
                </a:lnTo>
                <a:cubicBezTo>
                  <a:pt x="4531907" y="3690632"/>
                  <a:pt x="4596996" y="3629358"/>
                  <a:pt x="4646588" y="3554970"/>
                </a:cubicBezTo>
                <a:cubicBezTo>
                  <a:pt x="4712711" y="3455786"/>
                  <a:pt x="4745772" y="3337528"/>
                  <a:pt x="4745772" y="3200197"/>
                </a:cubicBezTo>
                <a:cubicBezTo>
                  <a:pt x="4745772" y="3062865"/>
                  <a:pt x="4712711" y="2943760"/>
                  <a:pt x="4646588" y="2842881"/>
                </a:cubicBezTo>
                <a:cubicBezTo>
                  <a:pt x="4580465" y="2742002"/>
                  <a:pt x="4486792" y="2664435"/>
                  <a:pt x="4365567" y="2610181"/>
                </a:cubicBezTo>
                <a:cubicBezTo>
                  <a:pt x="4244342" y="2555926"/>
                  <a:pt x="4100653" y="2528799"/>
                  <a:pt x="3934499" y="2528799"/>
                </a:cubicBezTo>
                <a:close/>
                <a:moveTo>
                  <a:pt x="1362949" y="2528799"/>
                </a:moveTo>
                <a:lnTo>
                  <a:pt x="1362949" y="4309021"/>
                </a:lnTo>
                <a:lnTo>
                  <a:pt x="2843077" y="4309021"/>
                </a:lnTo>
                <a:lnTo>
                  <a:pt x="2843077" y="3856336"/>
                </a:lnTo>
                <a:lnTo>
                  <a:pt x="1952966" y="3856336"/>
                </a:lnTo>
                <a:lnTo>
                  <a:pt x="1952966" y="3622364"/>
                </a:lnTo>
                <a:lnTo>
                  <a:pt x="2705746" y="3622364"/>
                </a:lnTo>
                <a:lnTo>
                  <a:pt x="2705746" y="3190024"/>
                </a:lnTo>
                <a:lnTo>
                  <a:pt x="1952966" y="3190024"/>
                </a:lnTo>
                <a:lnTo>
                  <a:pt x="1952966" y="2981484"/>
                </a:lnTo>
                <a:lnTo>
                  <a:pt x="2810016" y="2981484"/>
                </a:lnTo>
                <a:lnTo>
                  <a:pt x="2810016" y="2528799"/>
                </a:lnTo>
                <a:close/>
                <a:moveTo>
                  <a:pt x="7801744" y="2488108"/>
                </a:moveTo>
                <a:cubicBezTo>
                  <a:pt x="7657630" y="2488108"/>
                  <a:pt x="7524114" y="2510996"/>
                  <a:pt x="7401194" y="2556774"/>
                </a:cubicBezTo>
                <a:cubicBezTo>
                  <a:pt x="7278273" y="2602551"/>
                  <a:pt x="7172308" y="2667826"/>
                  <a:pt x="7083297" y="2752598"/>
                </a:cubicBezTo>
                <a:cubicBezTo>
                  <a:pt x="6994286" y="2837371"/>
                  <a:pt x="6924348" y="2935707"/>
                  <a:pt x="6873485" y="3047607"/>
                </a:cubicBezTo>
                <a:cubicBezTo>
                  <a:pt x="6822621" y="3159506"/>
                  <a:pt x="6797190" y="3283274"/>
                  <a:pt x="6797190" y="3418910"/>
                </a:cubicBezTo>
                <a:cubicBezTo>
                  <a:pt x="6797190" y="3552851"/>
                  <a:pt x="6822198" y="3676618"/>
                  <a:pt x="6872213" y="3790213"/>
                </a:cubicBezTo>
                <a:cubicBezTo>
                  <a:pt x="6922229" y="3903809"/>
                  <a:pt x="6992166" y="4002568"/>
                  <a:pt x="7082025" y="4086493"/>
                </a:cubicBezTo>
                <a:cubicBezTo>
                  <a:pt x="7171884" y="4170418"/>
                  <a:pt x="7278273" y="4235269"/>
                  <a:pt x="7401194" y="4281046"/>
                </a:cubicBezTo>
                <a:cubicBezTo>
                  <a:pt x="7524114" y="4326823"/>
                  <a:pt x="7657630" y="4349712"/>
                  <a:pt x="7801744" y="4349712"/>
                </a:cubicBezTo>
                <a:cubicBezTo>
                  <a:pt x="7947552" y="4349712"/>
                  <a:pt x="8081493" y="4326823"/>
                  <a:pt x="8203566" y="4281046"/>
                </a:cubicBezTo>
                <a:cubicBezTo>
                  <a:pt x="8325638" y="4235269"/>
                  <a:pt x="8431602" y="4170418"/>
                  <a:pt x="8521462" y="4086493"/>
                </a:cubicBezTo>
                <a:cubicBezTo>
                  <a:pt x="8611321" y="4002568"/>
                  <a:pt x="8681258" y="3903809"/>
                  <a:pt x="8731274" y="3790213"/>
                </a:cubicBezTo>
                <a:cubicBezTo>
                  <a:pt x="8781290" y="3676618"/>
                  <a:pt x="8806298" y="3552851"/>
                  <a:pt x="8806298" y="3418910"/>
                </a:cubicBezTo>
                <a:cubicBezTo>
                  <a:pt x="8806298" y="3283274"/>
                  <a:pt x="8780866" y="3159506"/>
                  <a:pt x="8730002" y="3047607"/>
                </a:cubicBezTo>
                <a:cubicBezTo>
                  <a:pt x="8679138" y="2935707"/>
                  <a:pt x="8609202" y="2837371"/>
                  <a:pt x="8520190" y="2752598"/>
                </a:cubicBezTo>
                <a:cubicBezTo>
                  <a:pt x="8431180" y="2667826"/>
                  <a:pt x="8325638" y="2602551"/>
                  <a:pt x="8203566" y="2556774"/>
                </a:cubicBezTo>
                <a:cubicBezTo>
                  <a:pt x="8081493" y="2510996"/>
                  <a:pt x="7947552" y="2488108"/>
                  <a:pt x="7801744" y="248810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bg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0">
              <a:ln w="76200">
                <a:solidFill>
                  <a:schemeClr val="bg1"/>
                </a:solidFill>
              </a:ln>
              <a:solidFill>
                <a:schemeClr val="bg1"/>
              </a:solidFill>
              <a:latin typeface="Montserrat 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1BB650-EFB5-0A28-9EE0-3F3E1C12A6D3}"/>
              </a:ext>
            </a:extLst>
          </p:cNvPr>
          <p:cNvSpPr txBox="1"/>
          <p:nvPr/>
        </p:nvSpPr>
        <p:spPr>
          <a:xfrm>
            <a:off x="5560423" y="1724297"/>
            <a:ext cx="1071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>
                <a:solidFill>
                  <a:schemeClr val="bg2">
                    <a:lumMod val="50000"/>
                  </a:schemeClr>
                </a:solidFill>
              </a:rPr>
              <a:t>404</a:t>
            </a:r>
            <a:endParaRPr lang="en-IN" sz="2800" b="1" u="sng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481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3B77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5ACE445-42AB-1450-1A8E-E08E9DC436EF}"/>
              </a:ext>
            </a:extLst>
          </p:cNvPr>
          <p:cNvGrpSpPr/>
          <p:nvPr/>
        </p:nvGrpSpPr>
        <p:grpSpPr>
          <a:xfrm>
            <a:off x="-1971872" y="-1628"/>
            <a:ext cx="2652626" cy="6858000"/>
            <a:chOff x="9757088" y="-1628"/>
            <a:chExt cx="2652626" cy="685800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F28E05C-423D-AF84-F7DD-19406E4B4A7A}"/>
                </a:ext>
              </a:extLst>
            </p:cNvPr>
            <p:cNvSpPr/>
            <p:nvPr/>
          </p:nvSpPr>
          <p:spPr>
            <a:xfrm>
              <a:off x="9757088" y="-1628"/>
              <a:ext cx="2652626" cy="6858000"/>
            </a:xfrm>
            <a:custGeom>
              <a:avLst/>
              <a:gdLst>
                <a:gd name="connsiteX0" fmla="*/ 0 w 2648712"/>
                <a:gd name="connsiteY0" fmla="*/ 0 h 6858000"/>
                <a:gd name="connsiteX1" fmla="*/ 2438400 w 2648712"/>
                <a:gd name="connsiteY1" fmla="*/ 0 h 6858000"/>
                <a:gd name="connsiteX2" fmla="*/ 2438400 w 2648712"/>
                <a:gd name="connsiteY2" fmla="*/ 406908 h 6858000"/>
                <a:gd name="connsiteX3" fmla="*/ 2648712 w 2648712"/>
                <a:gd name="connsiteY3" fmla="*/ 637794 h 6858000"/>
                <a:gd name="connsiteX4" fmla="*/ 2438400 w 2648712"/>
                <a:gd name="connsiteY4" fmla="*/ 868680 h 6858000"/>
                <a:gd name="connsiteX5" fmla="*/ 2438400 w 2648712"/>
                <a:gd name="connsiteY5" fmla="*/ 6858000 h 6858000"/>
                <a:gd name="connsiteX6" fmla="*/ 0 w 26487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8712" h="6858000">
                  <a:moveTo>
                    <a:pt x="0" y="0"/>
                  </a:moveTo>
                  <a:lnTo>
                    <a:pt x="2438400" y="0"/>
                  </a:lnTo>
                  <a:lnTo>
                    <a:pt x="2438400" y="406908"/>
                  </a:lnTo>
                  <a:lnTo>
                    <a:pt x="2648712" y="637794"/>
                  </a:lnTo>
                  <a:lnTo>
                    <a:pt x="2438400" y="868680"/>
                  </a:lnTo>
                  <a:lnTo>
                    <a:pt x="2438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4158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45FFA5-D314-90FA-B51E-FCA03AD2B475}"/>
                </a:ext>
              </a:extLst>
            </p:cNvPr>
            <p:cNvSpPr txBox="1"/>
            <p:nvPr/>
          </p:nvSpPr>
          <p:spPr>
            <a:xfrm>
              <a:off x="10433218" y="501292"/>
              <a:ext cx="152930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>
                  <a:solidFill>
                    <a:schemeClr val="bg1"/>
                  </a:solidFill>
                  <a:latin typeface="Arial Black" panose="020B0A04020102020204" pitchFamily="34" charset="0"/>
                  <a:cs typeface="Mongolian Baiti" panose="03000500000000000000" pitchFamily="66" charset="0"/>
                </a:rPr>
                <a:t>E</a:t>
              </a:r>
              <a:endParaRPr lang="en-IN" sz="8000" b="1">
                <a:solidFill>
                  <a:schemeClr val="bg1"/>
                </a:solidFill>
                <a:latin typeface="Arial Black" panose="020B0A04020102020204" pitchFamily="34" charset="0"/>
                <a:cs typeface="Mongolian Baiti" panose="03000500000000000000" pitchFamily="66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7E1DBE-1207-6E5A-D295-765DB0F45105}"/>
                </a:ext>
              </a:extLst>
            </p:cNvPr>
            <p:cNvSpPr txBox="1"/>
            <p:nvPr/>
          </p:nvSpPr>
          <p:spPr>
            <a:xfrm>
              <a:off x="10222594" y="2028340"/>
              <a:ext cx="1739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C3156E-B5F5-8645-34C1-D570981732D9}"/>
                </a:ext>
              </a:extLst>
            </p:cNvPr>
            <p:cNvSpPr txBox="1"/>
            <p:nvPr/>
          </p:nvSpPr>
          <p:spPr>
            <a:xfrm>
              <a:off x="10222594" y="2528212"/>
              <a:ext cx="173992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>
                  <a:solidFill>
                    <a:schemeClr val="bg1"/>
                  </a:solidFill>
                </a:rPr>
                <a:t>Practice and Improvement: </a:t>
              </a:r>
            </a:p>
            <a:p>
              <a:endParaRPr lang="en-IN" sz="1400" b="1">
                <a:solidFill>
                  <a:schemeClr val="bg1"/>
                </a:solidFill>
              </a:endParaRPr>
            </a:p>
            <a:p>
              <a:r>
                <a:rPr lang="en-US" sz="1200">
                  <a:solidFill>
                    <a:schemeClr val="bg1"/>
                  </a:solidFill>
                </a:rPr>
                <a:t>Applying the lessons learned to improve coding practices, such as writing cleaner code, performing thorough testing, and documenting solutions.</a:t>
              </a:r>
              <a:endParaRPr lang="en-IN" sz="1200" b="1">
                <a:solidFill>
                  <a:schemeClr val="bg1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50415C6-0DF0-BA73-5AFA-9032D4BAC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2594" y="4690077"/>
              <a:ext cx="1371605" cy="76701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548DB9-A61B-21C0-434D-8C5636E71061}"/>
              </a:ext>
            </a:extLst>
          </p:cNvPr>
          <p:cNvGrpSpPr/>
          <p:nvPr/>
        </p:nvGrpSpPr>
        <p:grpSpPr>
          <a:xfrm>
            <a:off x="4163980" y="2624196"/>
            <a:ext cx="4601975" cy="2158294"/>
            <a:chOff x="3298398" y="2162137"/>
            <a:chExt cx="4601975" cy="215829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AA869F-5B36-5EA2-1CDE-0334942E1657}"/>
                </a:ext>
              </a:extLst>
            </p:cNvPr>
            <p:cNvSpPr txBox="1"/>
            <p:nvPr/>
          </p:nvSpPr>
          <p:spPr>
            <a:xfrm>
              <a:off x="3447393" y="2162137"/>
              <a:ext cx="4303986" cy="1785104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0" b="1">
                  <a:solidFill>
                    <a:schemeClr val="bg1"/>
                  </a:solidFill>
                  <a:latin typeface="Arial Black" panose="020B0A04020102020204" pitchFamily="34" charset="0"/>
                </a:rPr>
                <a:t>FIVE</a:t>
              </a:r>
              <a:endParaRPr lang="en-IN" sz="11000" b="1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396AB5D-CB27-367E-39B1-88040CA47860}"/>
                </a:ext>
              </a:extLst>
            </p:cNvPr>
            <p:cNvSpPr txBox="1"/>
            <p:nvPr/>
          </p:nvSpPr>
          <p:spPr>
            <a:xfrm>
              <a:off x="3298398" y="3120102"/>
              <a:ext cx="4601975" cy="120032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7200" b="1">
                  <a:solidFill>
                    <a:srgbClr val="FFC000"/>
                  </a:solidFill>
                  <a:effectLst>
                    <a:outerShdw blurRad="50800" algn="ctr" rotWithShape="0">
                      <a:srgbClr val="000000">
                        <a:alpha val="23000"/>
                      </a:srgbClr>
                    </a:outerShdw>
                  </a:effectLst>
                  <a:latin typeface="Edwardian Script ITC" panose="030303020407070D0804" pitchFamily="66" charset="0"/>
                </a:rPr>
                <a:t>Events for error</a:t>
              </a:r>
              <a:endParaRPr lang="en-IN" sz="7200" b="1">
                <a:solidFill>
                  <a:srgbClr val="FFC000"/>
                </a:solidFill>
                <a:effectLst>
                  <a:outerShdw blurRad="50800" algn="ctr" rotWithShape="0">
                    <a:srgbClr val="000000">
                      <a:alpha val="23000"/>
                    </a:srgbClr>
                  </a:outerShdw>
                </a:effectLst>
                <a:latin typeface="Edwardian Script ITC" panose="030303020407070D0804" pitchFamily="66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5A4F2B-689C-38C2-F464-6919B717616A}"/>
              </a:ext>
            </a:extLst>
          </p:cNvPr>
          <p:cNvSpPr txBox="1"/>
          <p:nvPr/>
        </p:nvSpPr>
        <p:spPr>
          <a:xfrm>
            <a:off x="0" y="-6959804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9621238" y="2991657"/>
                </a:moveTo>
                <a:lnTo>
                  <a:pt x="9839950" y="2991657"/>
                </a:lnTo>
                <a:cubicBezTo>
                  <a:pt x="9923027" y="2991657"/>
                  <a:pt x="9984488" y="3010307"/>
                  <a:pt x="10024330" y="3047607"/>
                </a:cubicBezTo>
                <a:cubicBezTo>
                  <a:pt x="10064173" y="3084906"/>
                  <a:pt x="10084095" y="3135770"/>
                  <a:pt x="10084095" y="3200197"/>
                </a:cubicBezTo>
                <a:cubicBezTo>
                  <a:pt x="10084095" y="3264624"/>
                  <a:pt x="10064173" y="3315488"/>
                  <a:pt x="10024330" y="3352787"/>
                </a:cubicBezTo>
                <a:cubicBezTo>
                  <a:pt x="9984488" y="3390087"/>
                  <a:pt x="9923027" y="3408737"/>
                  <a:pt x="9839950" y="3408737"/>
                </a:cubicBezTo>
                <a:lnTo>
                  <a:pt x="9621238" y="3408737"/>
                </a:lnTo>
                <a:close/>
                <a:moveTo>
                  <a:pt x="5573113" y="2991657"/>
                </a:moveTo>
                <a:lnTo>
                  <a:pt x="5791827" y="2991657"/>
                </a:lnTo>
                <a:cubicBezTo>
                  <a:pt x="5874903" y="2991657"/>
                  <a:pt x="5936363" y="3010307"/>
                  <a:pt x="5976207" y="3047607"/>
                </a:cubicBezTo>
                <a:cubicBezTo>
                  <a:pt x="6016050" y="3084906"/>
                  <a:pt x="6035971" y="3135770"/>
                  <a:pt x="6035971" y="3200197"/>
                </a:cubicBezTo>
                <a:cubicBezTo>
                  <a:pt x="6035971" y="3264624"/>
                  <a:pt x="6016050" y="3315488"/>
                  <a:pt x="5976207" y="3352787"/>
                </a:cubicBezTo>
                <a:cubicBezTo>
                  <a:pt x="5936363" y="3390087"/>
                  <a:pt x="5874903" y="3408737"/>
                  <a:pt x="5791827" y="3408737"/>
                </a:cubicBezTo>
                <a:lnTo>
                  <a:pt x="5573113" y="3408737"/>
                </a:lnTo>
                <a:close/>
                <a:moveTo>
                  <a:pt x="3677638" y="2991657"/>
                </a:moveTo>
                <a:lnTo>
                  <a:pt x="3896351" y="2991657"/>
                </a:lnTo>
                <a:cubicBezTo>
                  <a:pt x="3979429" y="2991657"/>
                  <a:pt x="4040888" y="3010307"/>
                  <a:pt x="4080732" y="3047607"/>
                </a:cubicBezTo>
                <a:cubicBezTo>
                  <a:pt x="4120575" y="3084906"/>
                  <a:pt x="4140496" y="3135770"/>
                  <a:pt x="4140496" y="3200197"/>
                </a:cubicBezTo>
                <a:cubicBezTo>
                  <a:pt x="4140496" y="3264624"/>
                  <a:pt x="4120575" y="3315488"/>
                  <a:pt x="4080732" y="3352787"/>
                </a:cubicBezTo>
                <a:cubicBezTo>
                  <a:pt x="4040888" y="3390087"/>
                  <a:pt x="3979429" y="3408737"/>
                  <a:pt x="3896351" y="3408737"/>
                </a:cubicBezTo>
                <a:lnTo>
                  <a:pt x="3677638" y="3408737"/>
                </a:lnTo>
                <a:close/>
                <a:moveTo>
                  <a:pt x="7801744" y="2973855"/>
                </a:moveTo>
                <a:cubicBezTo>
                  <a:pt x="7859388" y="2973855"/>
                  <a:pt x="7911948" y="2984027"/>
                  <a:pt x="7959421" y="3004373"/>
                </a:cubicBezTo>
                <a:cubicBezTo>
                  <a:pt x="8006893" y="3024718"/>
                  <a:pt x="8048855" y="3053965"/>
                  <a:pt x="8085308" y="3092112"/>
                </a:cubicBezTo>
                <a:cubicBezTo>
                  <a:pt x="8121760" y="3130260"/>
                  <a:pt x="8150158" y="3176885"/>
                  <a:pt x="8170504" y="3231987"/>
                </a:cubicBezTo>
                <a:cubicBezTo>
                  <a:pt x="8190850" y="3287089"/>
                  <a:pt x="8201022" y="3349397"/>
                  <a:pt x="8201022" y="3418910"/>
                </a:cubicBezTo>
                <a:cubicBezTo>
                  <a:pt x="8201022" y="3488423"/>
                  <a:pt x="8190850" y="3550731"/>
                  <a:pt x="8170504" y="3605833"/>
                </a:cubicBezTo>
                <a:cubicBezTo>
                  <a:pt x="8150158" y="3660935"/>
                  <a:pt x="8121760" y="3707560"/>
                  <a:pt x="8085308" y="3745708"/>
                </a:cubicBezTo>
                <a:cubicBezTo>
                  <a:pt x="8048855" y="3783856"/>
                  <a:pt x="8006470" y="3813102"/>
                  <a:pt x="7958149" y="3833447"/>
                </a:cubicBezTo>
                <a:cubicBezTo>
                  <a:pt x="7909829" y="3853793"/>
                  <a:pt x="7856846" y="3863966"/>
                  <a:pt x="7799201" y="3863966"/>
                </a:cubicBezTo>
                <a:cubicBezTo>
                  <a:pt x="7743251" y="3863966"/>
                  <a:pt x="7691539" y="3853793"/>
                  <a:pt x="7644067" y="3833447"/>
                </a:cubicBezTo>
                <a:cubicBezTo>
                  <a:pt x="7596594" y="3813102"/>
                  <a:pt x="7554632" y="3783856"/>
                  <a:pt x="7518180" y="3745708"/>
                </a:cubicBezTo>
                <a:cubicBezTo>
                  <a:pt x="7481727" y="3707560"/>
                  <a:pt x="7453329" y="3660935"/>
                  <a:pt x="7432984" y="3605833"/>
                </a:cubicBezTo>
                <a:cubicBezTo>
                  <a:pt x="7412638" y="3550731"/>
                  <a:pt x="7402465" y="3488423"/>
                  <a:pt x="7402465" y="3418910"/>
                </a:cubicBezTo>
                <a:cubicBezTo>
                  <a:pt x="7402465" y="3349397"/>
                  <a:pt x="7412638" y="3287089"/>
                  <a:pt x="7432984" y="3231987"/>
                </a:cubicBezTo>
                <a:cubicBezTo>
                  <a:pt x="7453329" y="3176885"/>
                  <a:pt x="7481727" y="3130260"/>
                  <a:pt x="7518180" y="3092112"/>
                </a:cubicBezTo>
                <a:cubicBezTo>
                  <a:pt x="7554632" y="3053965"/>
                  <a:pt x="7597018" y="3024718"/>
                  <a:pt x="7645339" y="3004373"/>
                </a:cubicBezTo>
                <a:cubicBezTo>
                  <a:pt x="7693659" y="2984027"/>
                  <a:pt x="7745794" y="2973855"/>
                  <a:pt x="7801744" y="2973855"/>
                </a:cubicBezTo>
                <a:close/>
                <a:moveTo>
                  <a:pt x="9021048" y="2528799"/>
                </a:moveTo>
                <a:lnTo>
                  <a:pt x="9021048" y="4309021"/>
                </a:lnTo>
                <a:lnTo>
                  <a:pt x="9621238" y="4309021"/>
                </a:lnTo>
                <a:lnTo>
                  <a:pt x="9621238" y="3861422"/>
                </a:lnTo>
                <a:lnTo>
                  <a:pt x="9784728" y="3861422"/>
                </a:lnTo>
                <a:lnTo>
                  <a:pt x="10086638" y="4309021"/>
                </a:lnTo>
                <a:lnTo>
                  <a:pt x="10727518" y="4309021"/>
                </a:lnTo>
                <a:lnTo>
                  <a:pt x="10353896" y="3761471"/>
                </a:lnTo>
                <a:lnTo>
                  <a:pt x="10394918" y="3738794"/>
                </a:lnTo>
                <a:cubicBezTo>
                  <a:pt x="10475506" y="3690632"/>
                  <a:pt x="10540595" y="3629358"/>
                  <a:pt x="10590187" y="3554970"/>
                </a:cubicBezTo>
                <a:cubicBezTo>
                  <a:pt x="10656309" y="3455786"/>
                  <a:pt x="10689371" y="3337528"/>
                  <a:pt x="10689371" y="3200197"/>
                </a:cubicBezTo>
                <a:cubicBezTo>
                  <a:pt x="10689371" y="3062865"/>
                  <a:pt x="10656309" y="2943760"/>
                  <a:pt x="10590187" y="2842881"/>
                </a:cubicBezTo>
                <a:cubicBezTo>
                  <a:pt x="10524065" y="2742002"/>
                  <a:pt x="10430391" y="2664435"/>
                  <a:pt x="10309166" y="2610181"/>
                </a:cubicBezTo>
                <a:cubicBezTo>
                  <a:pt x="10187941" y="2555926"/>
                  <a:pt x="10044252" y="2528799"/>
                  <a:pt x="9878098" y="2528799"/>
                </a:cubicBezTo>
                <a:close/>
                <a:moveTo>
                  <a:pt x="4972924" y="2528799"/>
                </a:moveTo>
                <a:lnTo>
                  <a:pt x="4972924" y="4309021"/>
                </a:lnTo>
                <a:lnTo>
                  <a:pt x="5573113" y="4309021"/>
                </a:lnTo>
                <a:lnTo>
                  <a:pt x="5573113" y="3861422"/>
                </a:lnTo>
                <a:lnTo>
                  <a:pt x="5736605" y="3861422"/>
                </a:lnTo>
                <a:lnTo>
                  <a:pt x="6038514" y="4309021"/>
                </a:lnTo>
                <a:lnTo>
                  <a:pt x="6679394" y="4309021"/>
                </a:lnTo>
                <a:lnTo>
                  <a:pt x="6305772" y="3761471"/>
                </a:lnTo>
                <a:lnTo>
                  <a:pt x="6346794" y="3738794"/>
                </a:lnTo>
                <a:cubicBezTo>
                  <a:pt x="6427381" y="3690632"/>
                  <a:pt x="6492470" y="3629358"/>
                  <a:pt x="6542062" y="3554970"/>
                </a:cubicBezTo>
                <a:cubicBezTo>
                  <a:pt x="6608185" y="3455786"/>
                  <a:pt x="6641247" y="3337528"/>
                  <a:pt x="6641247" y="3200197"/>
                </a:cubicBezTo>
                <a:cubicBezTo>
                  <a:pt x="6641247" y="3062865"/>
                  <a:pt x="6608185" y="2943760"/>
                  <a:pt x="6542062" y="2842881"/>
                </a:cubicBezTo>
                <a:cubicBezTo>
                  <a:pt x="6475940" y="2742002"/>
                  <a:pt x="6382266" y="2664435"/>
                  <a:pt x="6261042" y="2610181"/>
                </a:cubicBezTo>
                <a:cubicBezTo>
                  <a:pt x="6139817" y="2555926"/>
                  <a:pt x="5996128" y="2528799"/>
                  <a:pt x="5829974" y="2528799"/>
                </a:cubicBezTo>
                <a:close/>
                <a:moveTo>
                  <a:pt x="3077449" y="2528799"/>
                </a:moveTo>
                <a:lnTo>
                  <a:pt x="3077449" y="4309021"/>
                </a:lnTo>
                <a:lnTo>
                  <a:pt x="3677638" y="4309021"/>
                </a:lnTo>
                <a:lnTo>
                  <a:pt x="3677638" y="3861422"/>
                </a:lnTo>
                <a:lnTo>
                  <a:pt x="3841130" y="3861422"/>
                </a:lnTo>
                <a:lnTo>
                  <a:pt x="4143040" y="4309021"/>
                </a:lnTo>
                <a:lnTo>
                  <a:pt x="4783920" y="4309021"/>
                </a:lnTo>
                <a:lnTo>
                  <a:pt x="4410297" y="3761471"/>
                </a:lnTo>
                <a:lnTo>
                  <a:pt x="4451320" y="3738794"/>
                </a:lnTo>
                <a:cubicBezTo>
                  <a:pt x="4531907" y="3690632"/>
                  <a:pt x="4596996" y="3629358"/>
                  <a:pt x="4646588" y="3554970"/>
                </a:cubicBezTo>
                <a:cubicBezTo>
                  <a:pt x="4712711" y="3455786"/>
                  <a:pt x="4745772" y="3337528"/>
                  <a:pt x="4745772" y="3200197"/>
                </a:cubicBezTo>
                <a:cubicBezTo>
                  <a:pt x="4745772" y="3062865"/>
                  <a:pt x="4712711" y="2943760"/>
                  <a:pt x="4646588" y="2842881"/>
                </a:cubicBezTo>
                <a:cubicBezTo>
                  <a:pt x="4580465" y="2742002"/>
                  <a:pt x="4486792" y="2664435"/>
                  <a:pt x="4365567" y="2610181"/>
                </a:cubicBezTo>
                <a:cubicBezTo>
                  <a:pt x="4244342" y="2555926"/>
                  <a:pt x="4100653" y="2528799"/>
                  <a:pt x="3934499" y="2528799"/>
                </a:cubicBezTo>
                <a:close/>
                <a:moveTo>
                  <a:pt x="1362949" y="2528799"/>
                </a:moveTo>
                <a:lnTo>
                  <a:pt x="1362949" y="4309021"/>
                </a:lnTo>
                <a:lnTo>
                  <a:pt x="2843077" y="4309021"/>
                </a:lnTo>
                <a:lnTo>
                  <a:pt x="2843077" y="3856336"/>
                </a:lnTo>
                <a:lnTo>
                  <a:pt x="1952966" y="3856336"/>
                </a:lnTo>
                <a:lnTo>
                  <a:pt x="1952966" y="3622364"/>
                </a:lnTo>
                <a:lnTo>
                  <a:pt x="2705746" y="3622364"/>
                </a:lnTo>
                <a:lnTo>
                  <a:pt x="2705746" y="3190024"/>
                </a:lnTo>
                <a:lnTo>
                  <a:pt x="1952966" y="3190024"/>
                </a:lnTo>
                <a:lnTo>
                  <a:pt x="1952966" y="2981484"/>
                </a:lnTo>
                <a:lnTo>
                  <a:pt x="2810016" y="2981484"/>
                </a:lnTo>
                <a:lnTo>
                  <a:pt x="2810016" y="2528799"/>
                </a:lnTo>
                <a:close/>
                <a:moveTo>
                  <a:pt x="7801744" y="2488108"/>
                </a:moveTo>
                <a:cubicBezTo>
                  <a:pt x="7657630" y="2488108"/>
                  <a:pt x="7524114" y="2510996"/>
                  <a:pt x="7401194" y="2556774"/>
                </a:cubicBezTo>
                <a:cubicBezTo>
                  <a:pt x="7278273" y="2602551"/>
                  <a:pt x="7172308" y="2667826"/>
                  <a:pt x="7083297" y="2752598"/>
                </a:cubicBezTo>
                <a:cubicBezTo>
                  <a:pt x="6994286" y="2837371"/>
                  <a:pt x="6924348" y="2935707"/>
                  <a:pt x="6873485" y="3047607"/>
                </a:cubicBezTo>
                <a:cubicBezTo>
                  <a:pt x="6822621" y="3159506"/>
                  <a:pt x="6797190" y="3283274"/>
                  <a:pt x="6797190" y="3418910"/>
                </a:cubicBezTo>
                <a:cubicBezTo>
                  <a:pt x="6797190" y="3552851"/>
                  <a:pt x="6822198" y="3676618"/>
                  <a:pt x="6872213" y="3790213"/>
                </a:cubicBezTo>
                <a:cubicBezTo>
                  <a:pt x="6922229" y="3903809"/>
                  <a:pt x="6992166" y="4002568"/>
                  <a:pt x="7082025" y="4086493"/>
                </a:cubicBezTo>
                <a:cubicBezTo>
                  <a:pt x="7171884" y="4170418"/>
                  <a:pt x="7278273" y="4235269"/>
                  <a:pt x="7401194" y="4281046"/>
                </a:cubicBezTo>
                <a:cubicBezTo>
                  <a:pt x="7524114" y="4326823"/>
                  <a:pt x="7657630" y="4349712"/>
                  <a:pt x="7801744" y="4349712"/>
                </a:cubicBezTo>
                <a:cubicBezTo>
                  <a:pt x="7947552" y="4349712"/>
                  <a:pt x="8081493" y="4326823"/>
                  <a:pt x="8203566" y="4281046"/>
                </a:cubicBezTo>
                <a:cubicBezTo>
                  <a:pt x="8325638" y="4235269"/>
                  <a:pt x="8431602" y="4170418"/>
                  <a:pt x="8521462" y="4086493"/>
                </a:cubicBezTo>
                <a:cubicBezTo>
                  <a:pt x="8611321" y="4002568"/>
                  <a:pt x="8681258" y="3903809"/>
                  <a:pt x="8731274" y="3790213"/>
                </a:cubicBezTo>
                <a:cubicBezTo>
                  <a:pt x="8781290" y="3676618"/>
                  <a:pt x="8806298" y="3552851"/>
                  <a:pt x="8806298" y="3418910"/>
                </a:cubicBezTo>
                <a:cubicBezTo>
                  <a:pt x="8806298" y="3283274"/>
                  <a:pt x="8780866" y="3159506"/>
                  <a:pt x="8730002" y="3047607"/>
                </a:cubicBezTo>
                <a:cubicBezTo>
                  <a:pt x="8679138" y="2935707"/>
                  <a:pt x="8609202" y="2837371"/>
                  <a:pt x="8520190" y="2752598"/>
                </a:cubicBezTo>
                <a:cubicBezTo>
                  <a:pt x="8431180" y="2667826"/>
                  <a:pt x="8325638" y="2602551"/>
                  <a:pt x="8203566" y="2556774"/>
                </a:cubicBezTo>
                <a:cubicBezTo>
                  <a:pt x="8081493" y="2510996"/>
                  <a:pt x="7947552" y="2488108"/>
                  <a:pt x="7801744" y="248810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76200">
            <a:solidFill>
              <a:schemeClr val="bg1"/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0">
              <a:ln w="76200">
                <a:solidFill>
                  <a:schemeClr val="bg1"/>
                </a:solidFill>
              </a:ln>
              <a:solidFill>
                <a:schemeClr val="bg1"/>
              </a:solidFill>
              <a:latin typeface="Montserrat 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EEBE5A-51EA-D575-76BF-87EDEFB50694}"/>
              </a:ext>
            </a:extLst>
          </p:cNvPr>
          <p:cNvSpPr txBox="1"/>
          <p:nvPr/>
        </p:nvSpPr>
        <p:spPr>
          <a:xfrm>
            <a:off x="2989343" y="2029968"/>
            <a:ext cx="173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b="1">
              <a:solidFill>
                <a:schemeClr val="bg1"/>
              </a:solidFill>
            </a:endParaRP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B6AD33D-E9D7-0244-5BCD-0EFAF4335866}"/>
              </a:ext>
            </a:extLst>
          </p:cNvPr>
          <p:cNvGrpSpPr/>
          <p:nvPr/>
        </p:nvGrpSpPr>
        <p:grpSpPr>
          <a:xfrm>
            <a:off x="-2081759" y="0"/>
            <a:ext cx="2643469" cy="6858000"/>
            <a:chOff x="7307695" y="0"/>
            <a:chExt cx="2643469" cy="6858000"/>
          </a:xfrm>
        </p:grpSpPr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C8CC9C7-3E86-AAF3-FEF7-4AA6011FF38B}"/>
                </a:ext>
              </a:extLst>
            </p:cNvPr>
            <p:cNvSpPr/>
            <p:nvPr/>
          </p:nvSpPr>
          <p:spPr>
            <a:xfrm>
              <a:off x="7307695" y="0"/>
              <a:ext cx="2643469" cy="6858000"/>
            </a:xfrm>
            <a:custGeom>
              <a:avLst/>
              <a:gdLst>
                <a:gd name="connsiteX0" fmla="*/ 0 w 2639568"/>
                <a:gd name="connsiteY0" fmla="*/ 0 h 6858000"/>
                <a:gd name="connsiteX1" fmla="*/ 2438400 w 2639568"/>
                <a:gd name="connsiteY1" fmla="*/ 0 h 6858000"/>
                <a:gd name="connsiteX2" fmla="*/ 2438400 w 2639568"/>
                <a:gd name="connsiteY2" fmla="*/ 416947 h 6858000"/>
                <a:gd name="connsiteX3" fmla="*/ 2639568 w 2639568"/>
                <a:gd name="connsiteY3" fmla="*/ 637794 h 6858000"/>
                <a:gd name="connsiteX4" fmla="*/ 2438400 w 2639568"/>
                <a:gd name="connsiteY4" fmla="*/ 858642 h 6858000"/>
                <a:gd name="connsiteX5" fmla="*/ 2438400 w 2639568"/>
                <a:gd name="connsiteY5" fmla="*/ 6858000 h 6858000"/>
                <a:gd name="connsiteX6" fmla="*/ 0 w 2639568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9568" h="6858000">
                  <a:moveTo>
                    <a:pt x="0" y="0"/>
                  </a:moveTo>
                  <a:lnTo>
                    <a:pt x="2438400" y="0"/>
                  </a:lnTo>
                  <a:lnTo>
                    <a:pt x="2438400" y="416947"/>
                  </a:lnTo>
                  <a:lnTo>
                    <a:pt x="2639568" y="637794"/>
                  </a:lnTo>
                  <a:lnTo>
                    <a:pt x="2438400" y="858642"/>
                  </a:lnTo>
                  <a:lnTo>
                    <a:pt x="2438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85B4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D182FBD-9DD7-B319-E516-22FD6AA8AA43}"/>
                </a:ext>
              </a:extLst>
            </p:cNvPr>
            <p:cNvSpPr txBox="1"/>
            <p:nvPr/>
          </p:nvSpPr>
          <p:spPr>
            <a:xfrm>
              <a:off x="7992982" y="502920"/>
              <a:ext cx="152930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>
                  <a:solidFill>
                    <a:schemeClr val="bg1"/>
                  </a:solidFill>
                  <a:latin typeface="Arial Black" panose="020B0A04020102020204" pitchFamily="34" charset="0"/>
                  <a:cs typeface="Mongolian Baiti" panose="03000500000000000000" pitchFamily="66" charset="0"/>
                </a:rPr>
                <a:t>D</a:t>
              </a:r>
              <a:endParaRPr lang="en-IN" sz="8000" b="1">
                <a:solidFill>
                  <a:schemeClr val="bg1"/>
                </a:solidFill>
                <a:latin typeface="Arial Black" panose="020B0A04020102020204" pitchFamily="34" charset="0"/>
                <a:cs typeface="Mongolian Baiti" panose="03000500000000000000" pitchFamily="66" charset="0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9EC2C415-97BA-FB70-6183-73DA4025D1D0}"/>
                </a:ext>
              </a:extLst>
            </p:cNvPr>
            <p:cNvSpPr txBox="1"/>
            <p:nvPr/>
          </p:nvSpPr>
          <p:spPr>
            <a:xfrm>
              <a:off x="7782358" y="2529840"/>
              <a:ext cx="1739928" cy="3908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>
                  <a:solidFill>
                    <a:schemeClr val="bg1"/>
                  </a:solidFill>
                </a:rPr>
                <a:t>Emotional Response: </a:t>
              </a:r>
            </a:p>
            <a:p>
              <a:endParaRPr lang="en-IN" sz="1400" b="1">
                <a:solidFill>
                  <a:schemeClr val="bg1"/>
                </a:solidFill>
              </a:endParaRPr>
            </a:p>
            <a:p>
              <a:r>
                <a:rPr lang="en-US" sz="1200">
                  <a:solidFill>
                    <a:schemeClr val="bg1"/>
                  </a:solidFill>
                </a:rPr>
                <a:t>Processing feelings of frustration, inadequacy, or relief depending on the difficulty of resolving the error.</a:t>
              </a:r>
            </a:p>
            <a:p>
              <a:endParaRPr lang="en-US" sz="1200">
                <a:solidFill>
                  <a:schemeClr val="bg1"/>
                </a:solidFill>
              </a:endParaRPr>
            </a:p>
            <a:p>
              <a:endParaRPr lang="en-US" sz="1200">
                <a:solidFill>
                  <a:schemeClr val="bg1"/>
                </a:solidFill>
              </a:endParaRPr>
            </a:p>
            <a:p>
              <a:endParaRPr lang="en-US" sz="1200" b="1">
                <a:solidFill>
                  <a:schemeClr val="bg1"/>
                </a:solidFill>
              </a:endParaRPr>
            </a:p>
            <a:p>
              <a:endParaRPr lang="en-US" sz="1200" b="1">
                <a:solidFill>
                  <a:schemeClr val="bg1"/>
                </a:solidFill>
              </a:endParaRPr>
            </a:p>
            <a:p>
              <a:endParaRPr lang="en-US" sz="1200" b="1">
                <a:solidFill>
                  <a:schemeClr val="bg1"/>
                </a:solidFill>
              </a:endParaRPr>
            </a:p>
            <a:p>
              <a:r>
                <a:rPr lang="en-IN" sz="1400" b="1">
                  <a:solidFill>
                    <a:schemeClr val="bg1"/>
                  </a:solidFill>
                </a:rPr>
                <a:t>Confidence Building:</a:t>
              </a:r>
            </a:p>
            <a:p>
              <a:endParaRPr lang="en-IN" sz="1400" b="1">
                <a:solidFill>
                  <a:schemeClr val="bg1"/>
                </a:solidFill>
              </a:endParaRPr>
            </a:p>
            <a:p>
              <a:r>
                <a:rPr lang="en-US" sz="1200">
                  <a:solidFill>
                    <a:schemeClr val="bg1"/>
                  </a:solidFill>
                </a:rPr>
                <a:t>Gaining confidence from successfully resolving the error, or learning from the experience to handle future errors better.</a:t>
              </a:r>
              <a:endParaRPr lang="en-IN" sz="1200" b="1">
                <a:solidFill>
                  <a:schemeClr val="bg1"/>
                </a:solidFill>
              </a:endParaRPr>
            </a:p>
          </p:txBody>
        </p:sp>
        <p:pic>
          <p:nvPicPr>
            <p:cNvPr id="139" name="Picture 15" descr="Programmer Frustration: What A Mistake! | by Malreddy Ankanna | blackode |  Medium">
              <a:extLst>
                <a:ext uri="{FF2B5EF4-FFF2-40B4-BE49-F238E27FC236}">
                  <a16:creationId xmlns:a16="http://schemas.microsoft.com/office/drawing/2014/main" id="{B1E5912B-E348-4B56-A9B6-3B61B9F045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1580" y="3954735"/>
              <a:ext cx="1177163" cy="842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02318BE5-23CD-CABD-D123-CAE03668959F}"/>
                </a:ext>
              </a:extLst>
            </p:cNvPr>
            <p:cNvSpPr txBox="1"/>
            <p:nvPr/>
          </p:nvSpPr>
          <p:spPr>
            <a:xfrm>
              <a:off x="7665776" y="2028340"/>
              <a:ext cx="1740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REFLACTION</a:t>
              </a:r>
              <a:endParaRPr lang="en-IN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D432718-6A60-F2F1-BA90-D8E1FB2AB249}"/>
              </a:ext>
            </a:extLst>
          </p:cNvPr>
          <p:cNvGrpSpPr/>
          <p:nvPr/>
        </p:nvGrpSpPr>
        <p:grpSpPr>
          <a:xfrm>
            <a:off x="-2200803" y="-1628"/>
            <a:ext cx="2652626" cy="6858000"/>
            <a:chOff x="4868533" y="-1628"/>
            <a:chExt cx="2653926" cy="6858000"/>
          </a:xfrm>
        </p:grpSpPr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D4EDC7F-88CB-95E5-0D7A-BF75E10BA024}"/>
                </a:ext>
              </a:extLst>
            </p:cNvPr>
            <p:cNvSpPr/>
            <p:nvPr/>
          </p:nvSpPr>
          <p:spPr>
            <a:xfrm>
              <a:off x="4868533" y="-1628"/>
              <a:ext cx="2653926" cy="6858000"/>
            </a:xfrm>
            <a:custGeom>
              <a:avLst/>
              <a:gdLst>
                <a:gd name="connsiteX0" fmla="*/ 0 w 2648712"/>
                <a:gd name="connsiteY0" fmla="*/ 0 h 6858000"/>
                <a:gd name="connsiteX1" fmla="*/ 2438400 w 2648712"/>
                <a:gd name="connsiteY1" fmla="*/ 0 h 6858000"/>
                <a:gd name="connsiteX2" fmla="*/ 2438400 w 2648712"/>
                <a:gd name="connsiteY2" fmla="*/ 406908 h 6858000"/>
                <a:gd name="connsiteX3" fmla="*/ 2648712 w 2648712"/>
                <a:gd name="connsiteY3" fmla="*/ 637794 h 6858000"/>
                <a:gd name="connsiteX4" fmla="*/ 2438400 w 2648712"/>
                <a:gd name="connsiteY4" fmla="*/ 868680 h 6858000"/>
                <a:gd name="connsiteX5" fmla="*/ 2438400 w 2648712"/>
                <a:gd name="connsiteY5" fmla="*/ 6858000 h 6858000"/>
                <a:gd name="connsiteX6" fmla="*/ 0 w 26487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8712" h="6858000">
                  <a:moveTo>
                    <a:pt x="0" y="0"/>
                  </a:moveTo>
                  <a:lnTo>
                    <a:pt x="2438400" y="0"/>
                  </a:lnTo>
                  <a:lnTo>
                    <a:pt x="2438400" y="406908"/>
                  </a:lnTo>
                  <a:lnTo>
                    <a:pt x="2648712" y="637794"/>
                  </a:lnTo>
                  <a:lnTo>
                    <a:pt x="2438400" y="868680"/>
                  </a:lnTo>
                  <a:lnTo>
                    <a:pt x="2438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ADEA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C86B8A4-1C3B-E67D-C435-2BFAB8829635}"/>
                </a:ext>
              </a:extLst>
            </p:cNvPr>
            <p:cNvSpPr txBox="1"/>
            <p:nvPr/>
          </p:nvSpPr>
          <p:spPr>
            <a:xfrm>
              <a:off x="5342973" y="502920"/>
              <a:ext cx="15300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>
                  <a:solidFill>
                    <a:schemeClr val="bg1"/>
                  </a:solidFill>
                  <a:latin typeface="Arial Black" panose="020B0A04020102020204" pitchFamily="34" charset="0"/>
                  <a:cs typeface="Mongolian Baiti" panose="03000500000000000000" pitchFamily="66" charset="0"/>
                </a:rPr>
                <a:t>C</a:t>
              </a:r>
              <a:endParaRPr lang="en-IN" sz="8000" b="1">
                <a:solidFill>
                  <a:schemeClr val="bg1"/>
                </a:solidFill>
                <a:latin typeface="Arial Black" panose="020B0A04020102020204" pitchFamily="34" charset="0"/>
                <a:cs typeface="Mongolian Baiti" panose="03000500000000000000" pitchFamily="66" charset="0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F97D29A-D8B0-8D19-D8F5-8421AEBF850C}"/>
                </a:ext>
              </a:extLst>
            </p:cNvPr>
            <p:cNvSpPr txBox="1"/>
            <p:nvPr/>
          </p:nvSpPr>
          <p:spPr>
            <a:xfrm>
              <a:off x="5342972" y="2029968"/>
              <a:ext cx="1740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RESOLUTION</a:t>
              </a:r>
              <a:endParaRPr lang="en-IN" b="1">
                <a:solidFill>
                  <a:schemeClr val="bg1"/>
                </a:solidFill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C7349C65-8255-42F3-DE76-A9AC8A198827}"/>
                </a:ext>
              </a:extLst>
            </p:cNvPr>
            <p:cNvSpPr txBox="1"/>
            <p:nvPr/>
          </p:nvSpPr>
          <p:spPr>
            <a:xfrm>
              <a:off x="5342972" y="2529840"/>
              <a:ext cx="1740780" cy="3908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>
                  <a:solidFill>
                    <a:schemeClr val="bg1"/>
                  </a:solidFill>
                </a:rPr>
                <a:t>Debugging</a:t>
              </a:r>
              <a:r>
                <a:rPr lang="en-US" sz="1400" b="1">
                  <a:solidFill>
                    <a:srgbClr val="219EBC"/>
                  </a:solidFill>
                </a:rPr>
                <a:t>:</a:t>
              </a:r>
            </a:p>
            <a:p>
              <a:pPr algn="just"/>
              <a:endParaRPr lang="en-US" sz="1400" b="1">
                <a:solidFill>
                  <a:srgbClr val="219EBC"/>
                </a:solidFill>
              </a:endParaRPr>
            </a:p>
            <a:p>
              <a:r>
                <a:rPr lang="en-US" sz="1200">
                  <a:solidFill>
                    <a:schemeClr val="bg1"/>
                  </a:solidFill>
                </a:rPr>
                <a:t>Using tools and techniques to step through the code, fix bugs, and resolve the issue.</a:t>
              </a:r>
              <a:endParaRPr lang="en-IN" sz="1200">
                <a:solidFill>
                  <a:schemeClr val="bg1"/>
                </a:solidFill>
              </a:endParaRPr>
            </a:p>
            <a:p>
              <a:endParaRPr lang="en-IN" sz="1200" b="1">
                <a:solidFill>
                  <a:srgbClr val="219EBC"/>
                </a:solidFill>
              </a:endParaRPr>
            </a:p>
            <a:p>
              <a:endParaRPr lang="en-IN" sz="1200" b="1">
                <a:solidFill>
                  <a:srgbClr val="219EBC"/>
                </a:solidFill>
              </a:endParaRPr>
            </a:p>
            <a:p>
              <a:endParaRPr lang="en-IN" sz="1200" b="1">
                <a:solidFill>
                  <a:srgbClr val="219EBC"/>
                </a:solidFill>
              </a:endParaRPr>
            </a:p>
            <a:p>
              <a:endParaRPr lang="en-IN" sz="1200" b="1">
                <a:solidFill>
                  <a:srgbClr val="219EBC"/>
                </a:solidFill>
              </a:endParaRPr>
            </a:p>
            <a:p>
              <a:endParaRPr lang="en-IN" sz="1200">
                <a:solidFill>
                  <a:srgbClr val="219EBC"/>
                </a:solidFill>
              </a:endParaRPr>
            </a:p>
            <a:p>
              <a:endParaRPr lang="en-IN" sz="1200">
                <a:solidFill>
                  <a:srgbClr val="219EBC"/>
                </a:solidFill>
              </a:endParaRPr>
            </a:p>
            <a:p>
              <a:r>
                <a:rPr lang="en-IN" sz="1400" b="1">
                  <a:solidFill>
                    <a:schemeClr val="bg1"/>
                  </a:solidFill>
                </a:rPr>
                <a:t>Learning:</a:t>
              </a:r>
            </a:p>
            <a:p>
              <a:endParaRPr lang="en-IN" sz="1400" b="1">
                <a:solidFill>
                  <a:schemeClr val="bg1"/>
                </a:solidFill>
              </a:endParaRPr>
            </a:p>
            <a:p>
              <a:r>
                <a:rPr lang="en-US" sz="1200">
                  <a:solidFill>
                    <a:schemeClr val="bg1"/>
                  </a:solidFill>
                </a:rPr>
                <a:t>Gaining insights from the error, understanding what went wrong, and how to avoid similar mistakes in the future.</a:t>
              </a:r>
              <a:endParaRPr lang="en-US" sz="1200">
                <a:solidFill>
                  <a:srgbClr val="219EBC"/>
                </a:solidFill>
              </a:endParaRPr>
            </a:p>
          </p:txBody>
        </p:sp>
        <p:pic>
          <p:nvPicPr>
            <p:cNvPr id="146" name="Picture 12" descr="Software – Rubber duck debugging -">
              <a:extLst>
                <a:ext uri="{FF2B5EF4-FFF2-40B4-BE49-F238E27FC236}">
                  <a16:creationId xmlns:a16="http://schemas.microsoft.com/office/drawing/2014/main" id="{30139480-B83B-922B-36B0-F9D408363A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0340" y="3954735"/>
              <a:ext cx="1169946" cy="877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35A4529-C918-762F-7CE7-B50F8AC2D2BE}"/>
              </a:ext>
            </a:extLst>
          </p:cNvPr>
          <p:cNvGrpSpPr/>
          <p:nvPr/>
        </p:nvGrpSpPr>
        <p:grpSpPr>
          <a:xfrm>
            <a:off x="-2300025" y="0"/>
            <a:ext cx="2652626" cy="6858000"/>
            <a:chOff x="2443200" y="0"/>
            <a:chExt cx="2653926" cy="6858000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DA77710-8C2F-2797-B5AD-307399A47D7D}"/>
                </a:ext>
              </a:extLst>
            </p:cNvPr>
            <p:cNvSpPr/>
            <p:nvPr/>
          </p:nvSpPr>
          <p:spPr>
            <a:xfrm>
              <a:off x="2443200" y="0"/>
              <a:ext cx="2653926" cy="6858000"/>
            </a:xfrm>
            <a:custGeom>
              <a:avLst/>
              <a:gdLst>
                <a:gd name="connsiteX0" fmla="*/ 0 w 2648712"/>
                <a:gd name="connsiteY0" fmla="*/ 0 h 6858000"/>
                <a:gd name="connsiteX1" fmla="*/ 2438400 w 2648712"/>
                <a:gd name="connsiteY1" fmla="*/ 0 h 6858000"/>
                <a:gd name="connsiteX2" fmla="*/ 2438400 w 2648712"/>
                <a:gd name="connsiteY2" fmla="*/ 406908 h 6858000"/>
                <a:gd name="connsiteX3" fmla="*/ 2648712 w 2648712"/>
                <a:gd name="connsiteY3" fmla="*/ 637794 h 6858000"/>
                <a:gd name="connsiteX4" fmla="*/ 2438400 w 2648712"/>
                <a:gd name="connsiteY4" fmla="*/ 868680 h 6858000"/>
                <a:gd name="connsiteX5" fmla="*/ 2438400 w 2648712"/>
                <a:gd name="connsiteY5" fmla="*/ 6858000 h 6858000"/>
                <a:gd name="connsiteX6" fmla="*/ 0 w 26487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8712" h="6858000">
                  <a:moveTo>
                    <a:pt x="0" y="0"/>
                  </a:moveTo>
                  <a:lnTo>
                    <a:pt x="2438400" y="0"/>
                  </a:lnTo>
                  <a:lnTo>
                    <a:pt x="2438400" y="406908"/>
                  </a:lnTo>
                  <a:lnTo>
                    <a:pt x="2648712" y="637794"/>
                  </a:lnTo>
                  <a:lnTo>
                    <a:pt x="2438400" y="868680"/>
                  </a:lnTo>
                  <a:lnTo>
                    <a:pt x="2438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37CBFF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52354DD-13E5-5B61-2619-6DAB903CDA33}"/>
                </a:ext>
              </a:extLst>
            </p:cNvPr>
            <p:cNvSpPr txBox="1"/>
            <p:nvPr/>
          </p:nvSpPr>
          <p:spPr>
            <a:xfrm>
              <a:off x="2899773" y="502920"/>
              <a:ext cx="15300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>
                  <a:solidFill>
                    <a:schemeClr val="bg1"/>
                  </a:solidFill>
                  <a:latin typeface="Arial Black" panose="020B0A04020102020204" pitchFamily="34" charset="0"/>
                  <a:cs typeface="Mongolian Baiti" panose="03000500000000000000" pitchFamily="66" charset="0"/>
                </a:rPr>
                <a:t>B</a:t>
              </a:r>
              <a:endParaRPr lang="en-IN" sz="8000" b="1">
                <a:solidFill>
                  <a:schemeClr val="bg1"/>
                </a:solidFill>
                <a:latin typeface="Arial Black" panose="020B0A04020102020204" pitchFamily="34" charset="0"/>
                <a:cs typeface="Mongolian Baiti" panose="03000500000000000000" pitchFamily="66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04B52355-EAF6-A280-ABEE-5BEA3A6AC916}"/>
                </a:ext>
              </a:extLst>
            </p:cNvPr>
            <p:cNvSpPr txBox="1"/>
            <p:nvPr/>
          </p:nvSpPr>
          <p:spPr>
            <a:xfrm>
              <a:off x="2899773" y="2029968"/>
              <a:ext cx="1740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INVESTIGATION</a:t>
              </a:r>
              <a:endParaRPr lang="en-IN" b="1">
                <a:solidFill>
                  <a:schemeClr val="bg1"/>
                </a:solidFill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08252770-8171-A595-F0B3-AB2B427FD7A3}"/>
                </a:ext>
              </a:extLst>
            </p:cNvPr>
            <p:cNvSpPr txBox="1"/>
            <p:nvPr/>
          </p:nvSpPr>
          <p:spPr>
            <a:xfrm>
              <a:off x="2899773" y="2529840"/>
              <a:ext cx="1740780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>
                  <a:solidFill>
                    <a:schemeClr val="bg1"/>
                  </a:solidFill>
                </a:rPr>
                <a:t>Error Identification:</a:t>
              </a:r>
            </a:p>
            <a:p>
              <a:pPr algn="just"/>
              <a:endParaRPr lang="en-US" sz="1400" b="1">
                <a:solidFill>
                  <a:schemeClr val="bg1"/>
                </a:solidFill>
              </a:endParaRPr>
            </a:p>
            <a:p>
              <a:r>
                <a:rPr lang="en-US" sz="1200">
                  <a:solidFill>
                    <a:schemeClr val="bg1"/>
                  </a:solidFill>
                </a:rPr>
                <a:t>Realization that something has gone wrong, often accompanied by frustration or confusion.</a:t>
              </a:r>
            </a:p>
            <a:p>
              <a:endParaRPr lang="en-IN" sz="1200" b="1">
                <a:solidFill>
                  <a:schemeClr val="bg1"/>
                </a:solidFill>
              </a:endParaRPr>
            </a:p>
            <a:p>
              <a:endParaRPr lang="en-IN" sz="1200" b="1">
                <a:solidFill>
                  <a:schemeClr val="bg1"/>
                </a:solidFill>
              </a:endParaRPr>
            </a:p>
            <a:p>
              <a:endParaRPr lang="en-IN" sz="1200" b="1">
                <a:solidFill>
                  <a:schemeClr val="bg1"/>
                </a:solidFill>
              </a:endParaRPr>
            </a:p>
            <a:p>
              <a:endParaRPr lang="en-IN" sz="1200" b="1">
                <a:solidFill>
                  <a:schemeClr val="bg1"/>
                </a:solidFill>
              </a:endParaRPr>
            </a:p>
            <a:p>
              <a:endParaRPr lang="en-IN" sz="1200" b="1">
                <a:solidFill>
                  <a:schemeClr val="bg1"/>
                </a:solidFill>
              </a:endParaRPr>
            </a:p>
            <a:p>
              <a:endParaRPr lang="en-IN" sz="1200">
                <a:solidFill>
                  <a:schemeClr val="bg1"/>
                </a:solidFill>
              </a:endParaRPr>
            </a:p>
            <a:p>
              <a:r>
                <a:rPr lang="en-IN" sz="1400" b="1">
                  <a:solidFill>
                    <a:schemeClr val="bg1"/>
                  </a:solidFill>
                </a:rPr>
                <a:t>Root Cause Analysis:</a:t>
              </a:r>
            </a:p>
            <a:p>
              <a:endParaRPr lang="en-IN" sz="1400" b="1">
                <a:solidFill>
                  <a:schemeClr val="bg1"/>
                </a:solidFill>
              </a:endParaRPr>
            </a:p>
            <a:p>
              <a:r>
                <a:rPr lang="en-US" sz="1200">
                  <a:solidFill>
                    <a:schemeClr val="bg1"/>
                  </a:solidFill>
                </a:rPr>
                <a:t>Investigating the code to pinpoint where the error originated and why it occurred. </a:t>
              </a:r>
            </a:p>
            <a:p>
              <a:endParaRPr lang="en-US" sz="1200">
                <a:solidFill>
                  <a:schemeClr val="bg1"/>
                </a:solidFill>
              </a:endParaRPr>
            </a:p>
            <a:p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152" name="Picture 8" descr="Ill Investigate GIFs - Find &amp; Share on GIPHY">
              <a:extLst>
                <a:ext uri="{FF2B5EF4-FFF2-40B4-BE49-F238E27FC236}">
                  <a16:creationId xmlns:a16="http://schemas.microsoft.com/office/drawing/2014/main" id="{206FF939-1AA5-E48D-438E-7BCF457ECE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5882" y="3954735"/>
              <a:ext cx="1265418" cy="949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97B1635-291F-4D2E-9748-E106DD814AA6}"/>
              </a:ext>
            </a:extLst>
          </p:cNvPr>
          <p:cNvGrpSpPr/>
          <p:nvPr/>
        </p:nvGrpSpPr>
        <p:grpSpPr>
          <a:xfrm>
            <a:off x="-2416628" y="0"/>
            <a:ext cx="2652626" cy="6858000"/>
            <a:chOff x="0" y="0"/>
            <a:chExt cx="2653926" cy="6858000"/>
          </a:xfrm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60388C0-4870-E9DD-295E-5561C62775AB}"/>
                </a:ext>
              </a:extLst>
            </p:cNvPr>
            <p:cNvSpPr/>
            <p:nvPr/>
          </p:nvSpPr>
          <p:spPr>
            <a:xfrm rot="5400000">
              <a:off x="-2102037" y="2102037"/>
              <a:ext cx="6858000" cy="2653926"/>
            </a:xfrm>
            <a:custGeom>
              <a:avLst/>
              <a:gdLst>
                <a:gd name="connsiteX0" fmla="*/ 0 w 6858000"/>
                <a:gd name="connsiteY0" fmla="*/ 2648712 h 2648712"/>
                <a:gd name="connsiteX1" fmla="*/ 0 w 6858000"/>
                <a:gd name="connsiteY1" fmla="*/ 210312 h 2648712"/>
                <a:gd name="connsiteX2" fmla="*/ 406908 w 6858000"/>
                <a:gd name="connsiteY2" fmla="*/ 210312 h 2648712"/>
                <a:gd name="connsiteX3" fmla="*/ 637794 w 6858000"/>
                <a:gd name="connsiteY3" fmla="*/ 0 h 2648712"/>
                <a:gd name="connsiteX4" fmla="*/ 868680 w 6858000"/>
                <a:gd name="connsiteY4" fmla="*/ 210312 h 2648712"/>
                <a:gd name="connsiteX5" fmla="*/ 6858000 w 6858000"/>
                <a:gd name="connsiteY5" fmla="*/ 210312 h 2648712"/>
                <a:gd name="connsiteX6" fmla="*/ 6858000 w 6858000"/>
                <a:gd name="connsiteY6" fmla="*/ 2648712 h 264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2648712">
                  <a:moveTo>
                    <a:pt x="0" y="2648712"/>
                  </a:moveTo>
                  <a:lnTo>
                    <a:pt x="0" y="210312"/>
                  </a:lnTo>
                  <a:lnTo>
                    <a:pt x="406908" y="210312"/>
                  </a:lnTo>
                  <a:lnTo>
                    <a:pt x="637794" y="0"/>
                  </a:lnTo>
                  <a:lnTo>
                    <a:pt x="868680" y="210312"/>
                  </a:lnTo>
                  <a:lnTo>
                    <a:pt x="6858000" y="210312"/>
                  </a:lnTo>
                  <a:lnTo>
                    <a:pt x="6858000" y="2648712"/>
                  </a:lnTo>
                  <a:close/>
                </a:path>
              </a:pathLst>
            </a:custGeom>
            <a:solidFill>
              <a:srgbClr val="85DFFF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659C10F-5734-EFBB-15A0-A6DF1A0A8B08}"/>
                </a:ext>
              </a:extLst>
            </p:cNvPr>
            <p:cNvSpPr txBox="1"/>
            <p:nvPr/>
          </p:nvSpPr>
          <p:spPr>
            <a:xfrm>
              <a:off x="456573" y="502920"/>
              <a:ext cx="15300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>
                  <a:solidFill>
                    <a:schemeClr val="bg1"/>
                  </a:solidFill>
                  <a:latin typeface="Arial Black" panose="020B0A04020102020204" pitchFamily="34" charset="0"/>
                  <a:cs typeface="Mongolian Baiti" panose="03000500000000000000" pitchFamily="66" charset="0"/>
                </a:rPr>
                <a:t>A</a:t>
              </a:r>
              <a:endParaRPr lang="en-IN" sz="8000" b="1">
                <a:solidFill>
                  <a:schemeClr val="bg1"/>
                </a:solidFill>
                <a:latin typeface="Arial Black" panose="020B0A04020102020204" pitchFamily="34" charset="0"/>
                <a:cs typeface="Mongolian Baiti" panose="03000500000000000000" pitchFamily="66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6832B21-D281-8DB5-D149-F201E47BFB5F}"/>
                </a:ext>
              </a:extLst>
            </p:cNvPr>
            <p:cNvSpPr txBox="1"/>
            <p:nvPr/>
          </p:nvSpPr>
          <p:spPr>
            <a:xfrm>
              <a:off x="351210" y="2029968"/>
              <a:ext cx="1740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219EBC"/>
                  </a:solidFill>
                </a:rPr>
                <a:t>RECOGNITION</a:t>
              </a:r>
              <a:r>
                <a:rPr lang="en-US" b="1">
                  <a:solidFill>
                    <a:schemeClr val="bg1"/>
                  </a:solidFill>
                </a:rPr>
                <a:t>  </a:t>
              </a:r>
              <a:endParaRPr lang="en-IN" b="1">
                <a:solidFill>
                  <a:schemeClr val="bg1"/>
                </a:solidFill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823CE0F-17A5-CAAD-2A09-5E9ACB615F22}"/>
                </a:ext>
              </a:extLst>
            </p:cNvPr>
            <p:cNvSpPr txBox="1"/>
            <p:nvPr/>
          </p:nvSpPr>
          <p:spPr>
            <a:xfrm>
              <a:off x="351209" y="2529840"/>
              <a:ext cx="1872559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>
                  <a:solidFill>
                    <a:schemeClr val="bg1"/>
                  </a:solidFill>
                </a:rPr>
                <a:t>Initial Reaction: </a:t>
              </a:r>
            </a:p>
            <a:p>
              <a:pPr algn="just"/>
              <a:endParaRPr lang="en-US" sz="1400" b="1" dirty="0">
                <a:solidFill>
                  <a:schemeClr val="bg1"/>
                </a:solidFill>
              </a:endParaRPr>
            </a:p>
            <a:p>
              <a:r>
                <a:rPr lang="en-US" sz="1200" dirty="0">
                  <a:solidFill>
                    <a:schemeClr val="bg1"/>
                  </a:solidFill>
                </a:rPr>
                <a:t>Realization that something has gone wrong, often accompanied by frustration or confusion.</a:t>
              </a: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endParaRPr lang="en-US" sz="1200" dirty="0">
                <a:solidFill>
                  <a:schemeClr val="bg1"/>
                </a:solidFill>
              </a:endParaRPr>
            </a:p>
            <a:p>
              <a:endParaRPr lang="en-IN" sz="1200" b="1" dirty="0">
                <a:solidFill>
                  <a:schemeClr val="bg1"/>
                </a:solidFill>
              </a:endParaRPr>
            </a:p>
            <a:p>
              <a:r>
                <a:rPr lang="en-IN" sz="1400" b="1" dirty="0">
                  <a:solidFill>
                    <a:schemeClr val="bg1"/>
                  </a:solidFill>
                </a:rPr>
                <a:t>Immediate Response</a:t>
              </a:r>
              <a:r>
                <a:rPr lang="en-IN" sz="1400" dirty="0">
                  <a:solidFill>
                    <a:schemeClr val="bg1"/>
                  </a:solidFill>
                </a:rPr>
                <a:t>:</a:t>
              </a:r>
            </a:p>
            <a:p>
              <a:endParaRPr lang="en-US" sz="1400" dirty="0">
                <a:solidFill>
                  <a:schemeClr val="bg1"/>
                </a:solidFill>
              </a:endParaRPr>
            </a:p>
            <a:p>
              <a:r>
                <a:rPr lang="en-US" sz="1200" dirty="0">
                  <a:solidFill>
                    <a:schemeClr val="bg1"/>
                  </a:solidFill>
                </a:rPr>
                <a:t>Checking the code or output to understand the nature of the error.</a:t>
              </a:r>
              <a:endParaRPr lang="en-IN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58" name="Picture 2" descr="Shocked GIFs - The Best GIF Collections Are On GIFSEC">
              <a:extLst>
                <a:ext uri="{FF2B5EF4-FFF2-40B4-BE49-F238E27FC236}">
                  <a16:creationId xmlns:a16="http://schemas.microsoft.com/office/drawing/2014/main" id="{33F80CA7-1519-712A-A549-6EABCED8BD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70" y="3946777"/>
              <a:ext cx="1362965" cy="96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15371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3B77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FC0AEBB-196A-102E-D902-F869FDBDCDD7}"/>
              </a:ext>
            </a:extLst>
          </p:cNvPr>
          <p:cNvGrpSpPr/>
          <p:nvPr/>
        </p:nvGrpSpPr>
        <p:grpSpPr>
          <a:xfrm>
            <a:off x="9757088" y="-16618"/>
            <a:ext cx="2652626" cy="6874618"/>
            <a:chOff x="9754472" y="0"/>
            <a:chExt cx="2653925" cy="6874618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55727C6-84BA-8695-0E35-866175BA1C98}"/>
                </a:ext>
              </a:extLst>
            </p:cNvPr>
            <p:cNvSpPr/>
            <p:nvPr/>
          </p:nvSpPr>
          <p:spPr>
            <a:xfrm>
              <a:off x="9754472" y="0"/>
              <a:ext cx="2653925" cy="6874618"/>
            </a:xfrm>
            <a:custGeom>
              <a:avLst/>
              <a:gdLst>
                <a:gd name="connsiteX0" fmla="*/ 0 w 2648712"/>
                <a:gd name="connsiteY0" fmla="*/ 0 h 6858000"/>
                <a:gd name="connsiteX1" fmla="*/ 2438400 w 2648712"/>
                <a:gd name="connsiteY1" fmla="*/ 0 h 6858000"/>
                <a:gd name="connsiteX2" fmla="*/ 2438400 w 2648712"/>
                <a:gd name="connsiteY2" fmla="*/ 406908 h 6858000"/>
                <a:gd name="connsiteX3" fmla="*/ 2648712 w 2648712"/>
                <a:gd name="connsiteY3" fmla="*/ 637794 h 6858000"/>
                <a:gd name="connsiteX4" fmla="*/ 2438400 w 2648712"/>
                <a:gd name="connsiteY4" fmla="*/ 868680 h 6858000"/>
                <a:gd name="connsiteX5" fmla="*/ 2438400 w 2648712"/>
                <a:gd name="connsiteY5" fmla="*/ 6858000 h 6858000"/>
                <a:gd name="connsiteX6" fmla="*/ 0 w 26487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8712" h="6858000">
                  <a:moveTo>
                    <a:pt x="0" y="0"/>
                  </a:moveTo>
                  <a:lnTo>
                    <a:pt x="2438400" y="0"/>
                  </a:lnTo>
                  <a:lnTo>
                    <a:pt x="2438400" y="406908"/>
                  </a:lnTo>
                  <a:lnTo>
                    <a:pt x="2648712" y="637794"/>
                  </a:lnTo>
                  <a:lnTo>
                    <a:pt x="2438400" y="868680"/>
                  </a:lnTo>
                  <a:lnTo>
                    <a:pt x="2438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4158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5AE4ED-ADE7-6B7F-4229-AD94BAB449D2}"/>
                </a:ext>
              </a:extLst>
            </p:cNvPr>
            <p:cNvSpPr txBox="1"/>
            <p:nvPr/>
          </p:nvSpPr>
          <p:spPr>
            <a:xfrm>
              <a:off x="10430933" y="502920"/>
              <a:ext cx="15300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>
                  <a:solidFill>
                    <a:schemeClr val="bg1"/>
                  </a:solidFill>
                  <a:latin typeface="Arial Black" panose="020B0A04020102020204" pitchFamily="34" charset="0"/>
                  <a:cs typeface="Mongolian Baiti" panose="03000500000000000000" pitchFamily="66" charset="0"/>
                </a:rPr>
                <a:t>E</a:t>
              </a:r>
              <a:endParaRPr lang="en-IN" sz="8000" b="1">
                <a:solidFill>
                  <a:schemeClr val="bg1"/>
                </a:solidFill>
                <a:latin typeface="Arial Black" panose="020B0A04020102020204" pitchFamily="34" charset="0"/>
                <a:cs typeface="Mongolian Baiti" panose="03000500000000000000" pitchFamily="66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1170105-0D57-2983-1D91-D750575D4E40}"/>
                </a:ext>
              </a:extLst>
            </p:cNvPr>
            <p:cNvSpPr txBox="1"/>
            <p:nvPr/>
          </p:nvSpPr>
          <p:spPr>
            <a:xfrm>
              <a:off x="10220206" y="2029968"/>
              <a:ext cx="1740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E47A0F3-72F7-FE7E-CFD5-6331278ADFF9}"/>
                </a:ext>
              </a:extLst>
            </p:cNvPr>
            <p:cNvSpPr txBox="1"/>
            <p:nvPr/>
          </p:nvSpPr>
          <p:spPr>
            <a:xfrm>
              <a:off x="10220209" y="2529840"/>
              <a:ext cx="1740779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>
                  <a:solidFill>
                    <a:schemeClr val="bg1"/>
                  </a:solidFill>
                </a:rPr>
                <a:t>Practice and Improvement: </a:t>
              </a:r>
            </a:p>
            <a:p>
              <a:endParaRPr lang="en-IN" sz="1400" b="1">
                <a:solidFill>
                  <a:schemeClr val="bg1"/>
                </a:solidFill>
              </a:endParaRPr>
            </a:p>
            <a:p>
              <a:r>
                <a:rPr lang="en-US" sz="1200">
                  <a:solidFill>
                    <a:schemeClr val="bg1"/>
                  </a:solidFill>
                </a:rPr>
                <a:t>Applying the lessons learned to improve coding practices, such as writing cleaner code, performing thorough testing, and documenting solutions.</a:t>
              </a:r>
              <a:endParaRPr lang="en-IN" sz="1200" b="1">
                <a:solidFill>
                  <a:schemeClr val="bg1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E0D821C-DC10-45EF-EAE2-A989E000C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0210" y="4691705"/>
              <a:ext cx="1372277" cy="767018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940B264-9371-4128-8B74-304CF20FFA38}"/>
              </a:ext>
            </a:extLst>
          </p:cNvPr>
          <p:cNvGrpSpPr/>
          <p:nvPr/>
        </p:nvGrpSpPr>
        <p:grpSpPr>
          <a:xfrm>
            <a:off x="7307695" y="0"/>
            <a:ext cx="2643469" cy="6858000"/>
            <a:chOff x="7307695" y="0"/>
            <a:chExt cx="2643469" cy="6858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6F35190-3C4C-68C8-A8AE-0520D1B08858}"/>
                </a:ext>
              </a:extLst>
            </p:cNvPr>
            <p:cNvSpPr/>
            <p:nvPr/>
          </p:nvSpPr>
          <p:spPr>
            <a:xfrm>
              <a:off x="7307695" y="0"/>
              <a:ext cx="2643469" cy="6858000"/>
            </a:xfrm>
            <a:custGeom>
              <a:avLst/>
              <a:gdLst>
                <a:gd name="connsiteX0" fmla="*/ 0 w 2639568"/>
                <a:gd name="connsiteY0" fmla="*/ 0 h 6858000"/>
                <a:gd name="connsiteX1" fmla="*/ 2438400 w 2639568"/>
                <a:gd name="connsiteY1" fmla="*/ 0 h 6858000"/>
                <a:gd name="connsiteX2" fmla="*/ 2438400 w 2639568"/>
                <a:gd name="connsiteY2" fmla="*/ 416947 h 6858000"/>
                <a:gd name="connsiteX3" fmla="*/ 2639568 w 2639568"/>
                <a:gd name="connsiteY3" fmla="*/ 637794 h 6858000"/>
                <a:gd name="connsiteX4" fmla="*/ 2438400 w 2639568"/>
                <a:gd name="connsiteY4" fmla="*/ 858642 h 6858000"/>
                <a:gd name="connsiteX5" fmla="*/ 2438400 w 2639568"/>
                <a:gd name="connsiteY5" fmla="*/ 6858000 h 6858000"/>
                <a:gd name="connsiteX6" fmla="*/ 0 w 2639568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39568" h="6858000">
                  <a:moveTo>
                    <a:pt x="0" y="0"/>
                  </a:moveTo>
                  <a:lnTo>
                    <a:pt x="2438400" y="0"/>
                  </a:lnTo>
                  <a:lnTo>
                    <a:pt x="2438400" y="416947"/>
                  </a:lnTo>
                  <a:lnTo>
                    <a:pt x="2639568" y="637794"/>
                  </a:lnTo>
                  <a:lnTo>
                    <a:pt x="2438400" y="858642"/>
                  </a:lnTo>
                  <a:lnTo>
                    <a:pt x="2438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85B4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6DEA12D-3CFA-B24A-3501-EF6BD992B8A5}"/>
                </a:ext>
              </a:extLst>
            </p:cNvPr>
            <p:cNvSpPr txBox="1"/>
            <p:nvPr/>
          </p:nvSpPr>
          <p:spPr>
            <a:xfrm>
              <a:off x="7992982" y="502920"/>
              <a:ext cx="152930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>
                  <a:solidFill>
                    <a:schemeClr val="bg1"/>
                  </a:solidFill>
                  <a:latin typeface="Arial Black" panose="020B0A04020102020204" pitchFamily="34" charset="0"/>
                  <a:cs typeface="Mongolian Baiti" panose="03000500000000000000" pitchFamily="66" charset="0"/>
                </a:rPr>
                <a:t>D</a:t>
              </a:r>
              <a:endParaRPr lang="en-IN" sz="8000" b="1">
                <a:solidFill>
                  <a:schemeClr val="bg1"/>
                </a:solidFill>
                <a:latin typeface="Arial Black" panose="020B0A04020102020204" pitchFamily="34" charset="0"/>
                <a:cs typeface="Mongolian Baiti" panose="03000500000000000000" pitchFamily="66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A6B3BBF-3252-9A5A-9C37-D94D10EFD540}"/>
                </a:ext>
              </a:extLst>
            </p:cNvPr>
            <p:cNvSpPr txBox="1"/>
            <p:nvPr/>
          </p:nvSpPr>
          <p:spPr>
            <a:xfrm>
              <a:off x="7782358" y="2529840"/>
              <a:ext cx="1739928" cy="3908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b="1">
                  <a:solidFill>
                    <a:schemeClr val="bg1"/>
                  </a:solidFill>
                </a:rPr>
                <a:t>Emotional Response: </a:t>
              </a:r>
            </a:p>
            <a:p>
              <a:endParaRPr lang="en-IN" sz="1400" b="1">
                <a:solidFill>
                  <a:schemeClr val="bg1"/>
                </a:solidFill>
              </a:endParaRPr>
            </a:p>
            <a:p>
              <a:r>
                <a:rPr lang="en-US" sz="1200">
                  <a:solidFill>
                    <a:schemeClr val="bg1"/>
                  </a:solidFill>
                </a:rPr>
                <a:t>Processing feelings of frustration, inadequacy, or relief depending on the difficulty of resolving the error.</a:t>
              </a:r>
            </a:p>
            <a:p>
              <a:endParaRPr lang="en-US" sz="1200">
                <a:solidFill>
                  <a:schemeClr val="bg1"/>
                </a:solidFill>
              </a:endParaRPr>
            </a:p>
            <a:p>
              <a:endParaRPr lang="en-US" sz="1200">
                <a:solidFill>
                  <a:schemeClr val="bg1"/>
                </a:solidFill>
              </a:endParaRPr>
            </a:p>
            <a:p>
              <a:endParaRPr lang="en-US" sz="1200" b="1">
                <a:solidFill>
                  <a:schemeClr val="bg1"/>
                </a:solidFill>
              </a:endParaRPr>
            </a:p>
            <a:p>
              <a:endParaRPr lang="en-US" sz="1200" b="1">
                <a:solidFill>
                  <a:schemeClr val="bg1"/>
                </a:solidFill>
              </a:endParaRPr>
            </a:p>
            <a:p>
              <a:endParaRPr lang="en-US" sz="1200" b="1">
                <a:solidFill>
                  <a:schemeClr val="bg1"/>
                </a:solidFill>
              </a:endParaRPr>
            </a:p>
            <a:p>
              <a:r>
                <a:rPr lang="en-IN" sz="1400" b="1">
                  <a:solidFill>
                    <a:schemeClr val="bg1"/>
                  </a:solidFill>
                </a:rPr>
                <a:t>Confidence Building:</a:t>
              </a:r>
            </a:p>
            <a:p>
              <a:endParaRPr lang="en-IN" sz="1400" b="1">
                <a:solidFill>
                  <a:schemeClr val="bg1"/>
                </a:solidFill>
              </a:endParaRPr>
            </a:p>
            <a:p>
              <a:r>
                <a:rPr lang="en-US" sz="1200">
                  <a:solidFill>
                    <a:schemeClr val="bg1"/>
                  </a:solidFill>
                </a:rPr>
                <a:t>Gaining confidence from successfully resolving the error, or learning from the experience to handle future errors better.</a:t>
              </a:r>
              <a:endParaRPr lang="en-IN" sz="1200" b="1">
                <a:solidFill>
                  <a:schemeClr val="bg1"/>
                </a:solidFill>
              </a:endParaRPr>
            </a:p>
          </p:txBody>
        </p:sp>
        <p:pic>
          <p:nvPicPr>
            <p:cNvPr id="3087" name="Picture 15" descr="Programmer Frustration: What A Mistake! | by Malreddy Ankanna | blackode |  Medium">
              <a:extLst>
                <a:ext uri="{FF2B5EF4-FFF2-40B4-BE49-F238E27FC236}">
                  <a16:creationId xmlns:a16="http://schemas.microsoft.com/office/drawing/2014/main" id="{7B1CCED1-6CDA-E73A-0A06-3E9CAF501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1580" y="3954735"/>
              <a:ext cx="1177163" cy="842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8CF047-6F54-5E99-91BB-8DE5F9B150FF}"/>
                </a:ext>
              </a:extLst>
            </p:cNvPr>
            <p:cNvSpPr txBox="1"/>
            <p:nvPr/>
          </p:nvSpPr>
          <p:spPr>
            <a:xfrm>
              <a:off x="7665776" y="2028340"/>
              <a:ext cx="1740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REFLACTION</a:t>
              </a:r>
              <a:endParaRPr lang="en-IN" b="1">
                <a:solidFill>
                  <a:schemeClr val="bg1"/>
                </a:solidFill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53C71C4-0103-D8E5-AACA-EF75418378EC}"/>
              </a:ext>
            </a:extLst>
          </p:cNvPr>
          <p:cNvSpPr txBox="1"/>
          <p:nvPr/>
        </p:nvSpPr>
        <p:spPr>
          <a:xfrm>
            <a:off x="7782358" y="2029968"/>
            <a:ext cx="173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b="1">
              <a:solidFill>
                <a:schemeClr val="bg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567765-07EB-D804-84DF-865CEBAE043A}"/>
              </a:ext>
            </a:extLst>
          </p:cNvPr>
          <p:cNvGrpSpPr/>
          <p:nvPr/>
        </p:nvGrpSpPr>
        <p:grpSpPr>
          <a:xfrm>
            <a:off x="4866148" y="-1628"/>
            <a:ext cx="2652626" cy="6858000"/>
            <a:chOff x="4868533" y="-1628"/>
            <a:chExt cx="2653926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0D65DB-A75D-7D25-466F-2D312B9B83D4}"/>
                </a:ext>
              </a:extLst>
            </p:cNvPr>
            <p:cNvSpPr/>
            <p:nvPr/>
          </p:nvSpPr>
          <p:spPr>
            <a:xfrm>
              <a:off x="4868533" y="-1628"/>
              <a:ext cx="2653926" cy="6858000"/>
            </a:xfrm>
            <a:custGeom>
              <a:avLst/>
              <a:gdLst>
                <a:gd name="connsiteX0" fmla="*/ 0 w 2648712"/>
                <a:gd name="connsiteY0" fmla="*/ 0 h 6858000"/>
                <a:gd name="connsiteX1" fmla="*/ 2438400 w 2648712"/>
                <a:gd name="connsiteY1" fmla="*/ 0 h 6858000"/>
                <a:gd name="connsiteX2" fmla="*/ 2438400 w 2648712"/>
                <a:gd name="connsiteY2" fmla="*/ 406908 h 6858000"/>
                <a:gd name="connsiteX3" fmla="*/ 2648712 w 2648712"/>
                <a:gd name="connsiteY3" fmla="*/ 637794 h 6858000"/>
                <a:gd name="connsiteX4" fmla="*/ 2438400 w 2648712"/>
                <a:gd name="connsiteY4" fmla="*/ 868680 h 6858000"/>
                <a:gd name="connsiteX5" fmla="*/ 2438400 w 2648712"/>
                <a:gd name="connsiteY5" fmla="*/ 6858000 h 6858000"/>
                <a:gd name="connsiteX6" fmla="*/ 0 w 26487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8712" h="6858000">
                  <a:moveTo>
                    <a:pt x="0" y="0"/>
                  </a:moveTo>
                  <a:lnTo>
                    <a:pt x="2438400" y="0"/>
                  </a:lnTo>
                  <a:lnTo>
                    <a:pt x="2438400" y="406908"/>
                  </a:lnTo>
                  <a:lnTo>
                    <a:pt x="2648712" y="637794"/>
                  </a:lnTo>
                  <a:lnTo>
                    <a:pt x="2438400" y="868680"/>
                  </a:lnTo>
                  <a:lnTo>
                    <a:pt x="2438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ADEA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B8E0BE-8F6C-C246-F797-DB53D0CB2551}"/>
                </a:ext>
              </a:extLst>
            </p:cNvPr>
            <p:cNvSpPr txBox="1"/>
            <p:nvPr/>
          </p:nvSpPr>
          <p:spPr>
            <a:xfrm>
              <a:off x="5342973" y="502920"/>
              <a:ext cx="15300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>
                  <a:solidFill>
                    <a:schemeClr val="bg1"/>
                  </a:solidFill>
                  <a:latin typeface="Arial Black" panose="020B0A04020102020204" pitchFamily="34" charset="0"/>
                  <a:cs typeface="Mongolian Baiti" panose="03000500000000000000" pitchFamily="66" charset="0"/>
                </a:rPr>
                <a:t>C</a:t>
              </a:r>
              <a:endParaRPr lang="en-IN" sz="8000" b="1">
                <a:solidFill>
                  <a:schemeClr val="bg1"/>
                </a:solidFill>
                <a:latin typeface="Arial Black" panose="020B0A04020102020204" pitchFamily="34" charset="0"/>
                <a:cs typeface="Mongolian Baiti" panose="03000500000000000000" pitchFamily="66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D66AB0-7085-6AED-6B1A-BC304B466A64}"/>
                </a:ext>
              </a:extLst>
            </p:cNvPr>
            <p:cNvSpPr txBox="1"/>
            <p:nvPr/>
          </p:nvSpPr>
          <p:spPr>
            <a:xfrm>
              <a:off x="5342972" y="2029968"/>
              <a:ext cx="1740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RESOLUTION</a:t>
              </a:r>
              <a:endParaRPr lang="en-IN" b="1">
                <a:solidFill>
                  <a:schemeClr val="bg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4C999C3-F70E-F2E1-AC04-8018613481E4}"/>
                </a:ext>
              </a:extLst>
            </p:cNvPr>
            <p:cNvSpPr txBox="1"/>
            <p:nvPr/>
          </p:nvSpPr>
          <p:spPr>
            <a:xfrm>
              <a:off x="5342972" y="2529840"/>
              <a:ext cx="1740780" cy="3908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>
                  <a:solidFill>
                    <a:schemeClr val="bg1"/>
                  </a:solidFill>
                </a:rPr>
                <a:t>Debugging</a:t>
              </a:r>
              <a:r>
                <a:rPr lang="en-US" sz="1400" b="1">
                  <a:solidFill>
                    <a:srgbClr val="219EBC"/>
                  </a:solidFill>
                </a:rPr>
                <a:t>:</a:t>
              </a:r>
            </a:p>
            <a:p>
              <a:pPr algn="just"/>
              <a:endParaRPr lang="en-US" sz="1400" b="1">
                <a:solidFill>
                  <a:srgbClr val="219EBC"/>
                </a:solidFill>
              </a:endParaRPr>
            </a:p>
            <a:p>
              <a:r>
                <a:rPr lang="en-US" sz="1200">
                  <a:solidFill>
                    <a:schemeClr val="bg1"/>
                  </a:solidFill>
                </a:rPr>
                <a:t>Using tools and techniques to step through the code, fix bugs, and resolve the issue.</a:t>
              </a:r>
              <a:endParaRPr lang="en-IN" sz="1200">
                <a:solidFill>
                  <a:schemeClr val="bg1"/>
                </a:solidFill>
              </a:endParaRPr>
            </a:p>
            <a:p>
              <a:endParaRPr lang="en-IN" sz="1200" b="1">
                <a:solidFill>
                  <a:srgbClr val="219EBC"/>
                </a:solidFill>
              </a:endParaRPr>
            </a:p>
            <a:p>
              <a:endParaRPr lang="en-IN" sz="1200" b="1">
                <a:solidFill>
                  <a:srgbClr val="219EBC"/>
                </a:solidFill>
              </a:endParaRPr>
            </a:p>
            <a:p>
              <a:endParaRPr lang="en-IN" sz="1200" b="1">
                <a:solidFill>
                  <a:srgbClr val="219EBC"/>
                </a:solidFill>
              </a:endParaRPr>
            </a:p>
            <a:p>
              <a:endParaRPr lang="en-IN" sz="1200" b="1">
                <a:solidFill>
                  <a:srgbClr val="219EBC"/>
                </a:solidFill>
              </a:endParaRPr>
            </a:p>
            <a:p>
              <a:endParaRPr lang="en-IN" sz="1200">
                <a:solidFill>
                  <a:srgbClr val="219EBC"/>
                </a:solidFill>
              </a:endParaRPr>
            </a:p>
            <a:p>
              <a:endParaRPr lang="en-IN" sz="1200">
                <a:solidFill>
                  <a:srgbClr val="219EBC"/>
                </a:solidFill>
              </a:endParaRPr>
            </a:p>
            <a:p>
              <a:r>
                <a:rPr lang="en-IN" sz="1400" b="1">
                  <a:solidFill>
                    <a:schemeClr val="bg1"/>
                  </a:solidFill>
                </a:rPr>
                <a:t>Learning:</a:t>
              </a:r>
            </a:p>
            <a:p>
              <a:endParaRPr lang="en-IN" sz="1400" b="1">
                <a:solidFill>
                  <a:schemeClr val="bg1"/>
                </a:solidFill>
              </a:endParaRPr>
            </a:p>
            <a:p>
              <a:r>
                <a:rPr lang="en-US" sz="1200">
                  <a:solidFill>
                    <a:schemeClr val="bg1"/>
                  </a:solidFill>
                </a:rPr>
                <a:t>Gaining insights from the error, understanding what went wrong, and how to avoid similar mistakes in the future.</a:t>
              </a:r>
              <a:endParaRPr lang="en-US" sz="1200">
                <a:solidFill>
                  <a:srgbClr val="219EBC"/>
                </a:solidFill>
              </a:endParaRPr>
            </a:p>
          </p:txBody>
        </p:sp>
        <p:pic>
          <p:nvPicPr>
            <p:cNvPr id="3084" name="Picture 12" descr="Software – Rubber duck debugging -">
              <a:extLst>
                <a:ext uri="{FF2B5EF4-FFF2-40B4-BE49-F238E27FC236}">
                  <a16:creationId xmlns:a16="http://schemas.microsoft.com/office/drawing/2014/main" id="{24F10008-25DC-188A-10FF-679BD4A65E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0340" y="3954735"/>
              <a:ext cx="1169946" cy="877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CE05F40-7614-B012-F1DA-B866C49F2203}"/>
              </a:ext>
            </a:extLst>
          </p:cNvPr>
          <p:cNvGrpSpPr/>
          <p:nvPr/>
        </p:nvGrpSpPr>
        <p:grpSpPr>
          <a:xfrm>
            <a:off x="2442003" y="0"/>
            <a:ext cx="2652626" cy="6858000"/>
            <a:chOff x="2443200" y="0"/>
            <a:chExt cx="2653926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933AA5E-963A-19C6-0936-0120A3743EEF}"/>
                </a:ext>
              </a:extLst>
            </p:cNvPr>
            <p:cNvSpPr/>
            <p:nvPr/>
          </p:nvSpPr>
          <p:spPr>
            <a:xfrm>
              <a:off x="2443200" y="0"/>
              <a:ext cx="2653926" cy="6858000"/>
            </a:xfrm>
            <a:custGeom>
              <a:avLst/>
              <a:gdLst>
                <a:gd name="connsiteX0" fmla="*/ 0 w 2648712"/>
                <a:gd name="connsiteY0" fmla="*/ 0 h 6858000"/>
                <a:gd name="connsiteX1" fmla="*/ 2438400 w 2648712"/>
                <a:gd name="connsiteY1" fmla="*/ 0 h 6858000"/>
                <a:gd name="connsiteX2" fmla="*/ 2438400 w 2648712"/>
                <a:gd name="connsiteY2" fmla="*/ 406908 h 6858000"/>
                <a:gd name="connsiteX3" fmla="*/ 2648712 w 2648712"/>
                <a:gd name="connsiteY3" fmla="*/ 637794 h 6858000"/>
                <a:gd name="connsiteX4" fmla="*/ 2438400 w 2648712"/>
                <a:gd name="connsiteY4" fmla="*/ 868680 h 6858000"/>
                <a:gd name="connsiteX5" fmla="*/ 2438400 w 2648712"/>
                <a:gd name="connsiteY5" fmla="*/ 6858000 h 6858000"/>
                <a:gd name="connsiteX6" fmla="*/ 0 w 2648712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8712" h="6858000">
                  <a:moveTo>
                    <a:pt x="0" y="0"/>
                  </a:moveTo>
                  <a:lnTo>
                    <a:pt x="2438400" y="0"/>
                  </a:lnTo>
                  <a:lnTo>
                    <a:pt x="2438400" y="406908"/>
                  </a:lnTo>
                  <a:lnTo>
                    <a:pt x="2648712" y="637794"/>
                  </a:lnTo>
                  <a:lnTo>
                    <a:pt x="2438400" y="868680"/>
                  </a:lnTo>
                  <a:lnTo>
                    <a:pt x="2438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37CBFF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76FCFF-DDAF-CDF7-F172-7B8C67ACBE75}"/>
                </a:ext>
              </a:extLst>
            </p:cNvPr>
            <p:cNvSpPr txBox="1"/>
            <p:nvPr/>
          </p:nvSpPr>
          <p:spPr>
            <a:xfrm>
              <a:off x="2899773" y="502920"/>
              <a:ext cx="15300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>
                  <a:solidFill>
                    <a:schemeClr val="bg1"/>
                  </a:solidFill>
                  <a:latin typeface="Arial Black" panose="020B0A04020102020204" pitchFamily="34" charset="0"/>
                  <a:cs typeface="Mongolian Baiti" panose="03000500000000000000" pitchFamily="66" charset="0"/>
                </a:rPr>
                <a:t>B</a:t>
              </a:r>
              <a:endParaRPr lang="en-IN" sz="8000" b="1">
                <a:solidFill>
                  <a:schemeClr val="bg1"/>
                </a:solidFill>
                <a:latin typeface="Arial Black" panose="020B0A04020102020204" pitchFamily="34" charset="0"/>
                <a:cs typeface="Mongolian Baiti" panose="03000500000000000000" pitchFamily="66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F135CC-5C06-3850-9634-8CE070D601F5}"/>
                </a:ext>
              </a:extLst>
            </p:cNvPr>
            <p:cNvSpPr txBox="1"/>
            <p:nvPr/>
          </p:nvSpPr>
          <p:spPr>
            <a:xfrm>
              <a:off x="2899773" y="2029968"/>
              <a:ext cx="1740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chemeClr val="bg1"/>
                  </a:solidFill>
                </a:rPr>
                <a:t>INVESTIGATION</a:t>
              </a:r>
              <a:endParaRPr lang="en-IN" b="1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D4B6D5-D242-3FCC-3D2C-A4066AF1968F}"/>
                </a:ext>
              </a:extLst>
            </p:cNvPr>
            <p:cNvSpPr txBox="1"/>
            <p:nvPr/>
          </p:nvSpPr>
          <p:spPr>
            <a:xfrm>
              <a:off x="2899773" y="2529840"/>
              <a:ext cx="1740780" cy="4093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>
                  <a:solidFill>
                    <a:schemeClr val="bg1"/>
                  </a:solidFill>
                </a:rPr>
                <a:t>Error Identification:</a:t>
              </a:r>
            </a:p>
            <a:p>
              <a:pPr algn="just"/>
              <a:endParaRPr lang="en-US" sz="1400" b="1">
                <a:solidFill>
                  <a:schemeClr val="bg1"/>
                </a:solidFill>
              </a:endParaRPr>
            </a:p>
            <a:p>
              <a:r>
                <a:rPr lang="en-US" sz="1200">
                  <a:solidFill>
                    <a:schemeClr val="bg1"/>
                  </a:solidFill>
                </a:rPr>
                <a:t>Realization that something has gone wrong, often accompanied by frustration or confusion.</a:t>
              </a:r>
            </a:p>
            <a:p>
              <a:endParaRPr lang="en-IN" sz="1200" b="1">
                <a:solidFill>
                  <a:schemeClr val="bg1"/>
                </a:solidFill>
              </a:endParaRPr>
            </a:p>
            <a:p>
              <a:endParaRPr lang="en-IN" sz="1200" b="1">
                <a:solidFill>
                  <a:schemeClr val="bg1"/>
                </a:solidFill>
              </a:endParaRPr>
            </a:p>
            <a:p>
              <a:endParaRPr lang="en-IN" sz="1200" b="1">
                <a:solidFill>
                  <a:schemeClr val="bg1"/>
                </a:solidFill>
              </a:endParaRPr>
            </a:p>
            <a:p>
              <a:endParaRPr lang="en-IN" sz="1200" b="1">
                <a:solidFill>
                  <a:schemeClr val="bg1"/>
                </a:solidFill>
              </a:endParaRPr>
            </a:p>
            <a:p>
              <a:endParaRPr lang="en-IN" sz="1200" b="1">
                <a:solidFill>
                  <a:schemeClr val="bg1"/>
                </a:solidFill>
              </a:endParaRPr>
            </a:p>
            <a:p>
              <a:endParaRPr lang="en-IN" sz="1200">
                <a:solidFill>
                  <a:schemeClr val="bg1"/>
                </a:solidFill>
              </a:endParaRPr>
            </a:p>
            <a:p>
              <a:r>
                <a:rPr lang="en-IN" sz="1400" b="1">
                  <a:solidFill>
                    <a:schemeClr val="bg1"/>
                  </a:solidFill>
                </a:rPr>
                <a:t>Root Cause Analysis:</a:t>
              </a:r>
            </a:p>
            <a:p>
              <a:endParaRPr lang="en-IN" sz="1400" b="1">
                <a:solidFill>
                  <a:schemeClr val="bg1"/>
                </a:solidFill>
              </a:endParaRPr>
            </a:p>
            <a:p>
              <a:r>
                <a:rPr lang="en-US" sz="1200">
                  <a:solidFill>
                    <a:schemeClr val="bg1"/>
                  </a:solidFill>
                </a:rPr>
                <a:t>Investigating the code to pinpoint where the error originated and why it occurred. </a:t>
              </a:r>
            </a:p>
            <a:p>
              <a:endParaRPr lang="en-US" sz="1200">
                <a:solidFill>
                  <a:schemeClr val="bg1"/>
                </a:solidFill>
              </a:endParaRPr>
            </a:p>
            <a:p>
              <a:endParaRPr lang="en-US" sz="1200">
                <a:solidFill>
                  <a:schemeClr val="bg1"/>
                </a:solidFill>
              </a:endParaRPr>
            </a:p>
          </p:txBody>
        </p:sp>
        <p:pic>
          <p:nvPicPr>
            <p:cNvPr id="3080" name="Picture 8" descr="Ill Investigate GIFs - Find &amp; Share on GIPHY">
              <a:extLst>
                <a:ext uri="{FF2B5EF4-FFF2-40B4-BE49-F238E27FC236}">
                  <a16:creationId xmlns:a16="http://schemas.microsoft.com/office/drawing/2014/main" id="{67194C00-7CC8-0C99-4DB6-4E0C56BB3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5882" y="3954735"/>
              <a:ext cx="1265418" cy="949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845137-FAD3-12F0-5011-7DC8AA0433E7}"/>
              </a:ext>
            </a:extLst>
          </p:cNvPr>
          <p:cNvGrpSpPr/>
          <p:nvPr/>
        </p:nvGrpSpPr>
        <p:grpSpPr>
          <a:xfrm>
            <a:off x="0" y="0"/>
            <a:ext cx="2652626" cy="6858000"/>
            <a:chOff x="0" y="0"/>
            <a:chExt cx="2653926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529666-1C79-863F-7B53-F3518AADE2F2}"/>
                </a:ext>
              </a:extLst>
            </p:cNvPr>
            <p:cNvSpPr/>
            <p:nvPr/>
          </p:nvSpPr>
          <p:spPr>
            <a:xfrm rot="5400000">
              <a:off x="-2102037" y="2102037"/>
              <a:ext cx="6858000" cy="2653926"/>
            </a:xfrm>
            <a:custGeom>
              <a:avLst/>
              <a:gdLst>
                <a:gd name="connsiteX0" fmla="*/ 0 w 6858000"/>
                <a:gd name="connsiteY0" fmla="*/ 2648712 h 2648712"/>
                <a:gd name="connsiteX1" fmla="*/ 0 w 6858000"/>
                <a:gd name="connsiteY1" fmla="*/ 210312 h 2648712"/>
                <a:gd name="connsiteX2" fmla="*/ 406908 w 6858000"/>
                <a:gd name="connsiteY2" fmla="*/ 210312 h 2648712"/>
                <a:gd name="connsiteX3" fmla="*/ 637794 w 6858000"/>
                <a:gd name="connsiteY3" fmla="*/ 0 h 2648712"/>
                <a:gd name="connsiteX4" fmla="*/ 868680 w 6858000"/>
                <a:gd name="connsiteY4" fmla="*/ 210312 h 2648712"/>
                <a:gd name="connsiteX5" fmla="*/ 6858000 w 6858000"/>
                <a:gd name="connsiteY5" fmla="*/ 210312 h 2648712"/>
                <a:gd name="connsiteX6" fmla="*/ 6858000 w 6858000"/>
                <a:gd name="connsiteY6" fmla="*/ 2648712 h 2648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8000" h="2648712">
                  <a:moveTo>
                    <a:pt x="0" y="2648712"/>
                  </a:moveTo>
                  <a:lnTo>
                    <a:pt x="0" y="210312"/>
                  </a:lnTo>
                  <a:lnTo>
                    <a:pt x="406908" y="210312"/>
                  </a:lnTo>
                  <a:lnTo>
                    <a:pt x="637794" y="0"/>
                  </a:lnTo>
                  <a:lnTo>
                    <a:pt x="868680" y="210312"/>
                  </a:lnTo>
                  <a:lnTo>
                    <a:pt x="6858000" y="210312"/>
                  </a:lnTo>
                  <a:lnTo>
                    <a:pt x="6858000" y="2648712"/>
                  </a:lnTo>
                  <a:close/>
                </a:path>
              </a:pathLst>
            </a:custGeom>
            <a:solidFill>
              <a:srgbClr val="85DFFF"/>
            </a:solidFill>
            <a:ln>
              <a:noFill/>
            </a:ln>
            <a:effectLst>
              <a:outerShdw blurRad="127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77ACAC-59C3-A048-55E1-838E5DEFF135}"/>
                </a:ext>
              </a:extLst>
            </p:cNvPr>
            <p:cNvSpPr txBox="1"/>
            <p:nvPr/>
          </p:nvSpPr>
          <p:spPr>
            <a:xfrm>
              <a:off x="456573" y="502920"/>
              <a:ext cx="15300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b="1">
                  <a:solidFill>
                    <a:schemeClr val="bg1"/>
                  </a:solidFill>
                  <a:latin typeface="Arial Black" panose="020B0A04020102020204" pitchFamily="34" charset="0"/>
                  <a:cs typeface="Mongolian Baiti" panose="03000500000000000000" pitchFamily="66" charset="0"/>
                </a:rPr>
                <a:t>A</a:t>
              </a:r>
              <a:endParaRPr lang="en-IN" sz="8000" b="1">
                <a:solidFill>
                  <a:schemeClr val="bg1"/>
                </a:solidFill>
                <a:latin typeface="Arial Black" panose="020B0A04020102020204" pitchFamily="34" charset="0"/>
                <a:cs typeface="Mongolian Baiti" panose="03000500000000000000" pitchFamily="66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ED93A9-77E5-D822-17D8-4C9385734440}"/>
                </a:ext>
              </a:extLst>
            </p:cNvPr>
            <p:cNvSpPr txBox="1"/>
            <p:nvPr/>
          </p:nvSpPr>
          <p:spPr>
            <a:xfrm>
              <a:off x="351210" y="2029968"/>
              <a:ext cx="1740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solidFill>
                    <a:srgbClr val="219EBC"/>
                  </a:solidFill>
                </a:rPr>
                <a:t>RECOGNITION</a:t>
              </a:r>
              <a:r>
                <a:rPr lang="en-US" b="1">
                  <a:solidFill>
                    <a:schemeClr val="bg1"/>
                  </a:solidFill>
                </a:rPr>
                <a:t>  </a:t>
              </a:r>
              <a:endParaRPr lang="en-IN" b="1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B46FC4-E27A-37D8-E218-94FF071ED4C4}"/>
                </a:ext>
              </a:extLst>
            </p:cNvPr>
            <p:cNvSpPr txBox="1"/>
            <p:nvPr/>
          </p:nvSpPr>
          <p:spPr>
            <a:xfrm>
              <a:off x="351209" y="2529840"/>
              <a:ext cx="1872559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>
                  <a:solidFill>
                    <a:schemeClr val="bg1"/>
                  </a:solidFill>
                </a:rPr>
                <a:t>Initial Reaction: </a:t>
              </a:r>
            </a:p>
            <a:p>
              <a:pPr algn="just"/>
              <a:endParaRPr lang="en-US" sz="1400" b="1">
                <a:solidFill>
                  <a:schemeClr val="bg1"/>
                </a:solidFill>
              </a:endParaRPr>
            </a:p>
            <a:p>
              <a:r>
                <a:rPr lang="en-US" sz="1200">
                  <a:solidFill>
                    <a:schemeClr val="bg1"/>
                  </a:solidFill>
                </a:rPr>
                <a:t>Realization that something has gone wrong, often accompanied by frustration or confusion.</a:t>
              </a:r>
            </a:p>
            <a:p>
              <a:endParaRPr lang="en-US" sz="1200">
                <a:solidFill>
                  <a:schemeClr val="bg1"/>
                </a:solidFill>
              </a:endParaRPr>
            </a:p>
            <a:p>
              <a:endParaRPr lang="en-US" sz="1200">
                <a:solidFill>
                  <a:schemeClr val="bg1"/>
                </a:solidFill>
              </a:endParaRPr>
            </a:p>
            <a:p>
              <a:endParaRPr lang="en-US" sz="1200">
                <a:solidFill>
                  <a:schemeClr val="bg1"/>
                </a:solidFill>
              </a:endParaRPr>
            </a:p>
            <a:p>
              <a:endParaRPr lang="en-US" sz="1200">
                <a:solidFill>
                  <a:schemeClr val="bg1"/>
                </a:solidFill>
              </a:endParaRPr>
            </a:p>
            <a:p>
              <a:endParaRPr lang="en-US" sz="1200">
                <a:solidFill>
                  <a:schemeClr val="bg1"/>
                </a:solidFill>
              </a:endParaRPr>
            </a:p>
            <a:p>
              <a:endParaRPr lang="en-US" sz="1200">
                <a:solidFill>
                  <a:schemeClr val="bg1"/>
                </a:solidFill>
              </a:endParaRPr>
            </a:p>
            <a:p>
              <a:endParaRPr lang="en-IN" sz="1200" b="1">
                <a:solidFill>
                  <a:schemeClr val="bg1"/>
                </a:solidFill>
              </a:endParaRPr>
            </a:p>
            <a:p>
              <a:r>
                <a:rPr lang="en-IN" sz="1400" b="1">
                  <a:solidFill>
                    <a:schemeClr val="bg1"/>
                  </a:solidFill>
                </a:rPr>
                <a:t>Immediate Response</a:t>
              </a:r>
              <a:r>
                <a:rPr lang="en-IN" sz="1400">
                  <a:solidFill>
                    <a:schemeClr val="bg1"/>
                  </a:solidFill>
                </a:rPr>
                <a:t>:</a:t>
              </a:r>
            </a:p>
            <a:p>
              <a:endParaRPr lang="en-US" sz="1400">
                <a:solidFill>
                  <a:schemeClr val="bg1"/>
                </a:solidFill>
              </a:endParaRPr>
            </a:p>
            <a:p>
              <a:r>
                <a:rPr lang="en-US" sz="1200">
                  <a:solidFill>
                    <a:schemeClr val="bg1"/>
                  </a:solidFill>
                </a:rPr>
                <a:t>Checking the code or output to understand the nature of the error.</a:t>
              </a:r>
              <a:endParaRPr lang="en-IN" sz="1200" b="1">
                <a:solidFill>
                  <a:schemeClr val="bg1"/>
                </a:solidFill>
              </a:endParaRPr>
            </a:p>
          </p:txBody>
        </p:sp>
        <p:pic>
          <p:nvPicPr>
            <p:cNvPr id="3074" name="Picture 2" descr="Shocked GIFs - The Best GIF Collections Are On GIFSEC">
              <a:extLst>
                <a:ext uri="{FF2B5EF4-FFF2-40B4-BE49-F238E27FC236}">
                  <a16:creationId xmlns:a16="http://schemas.microsoft.com/office/drawing/2014/main" id="{F35AF4ED-9805-E761-BD25-F7FEA8DBA7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970" y="3946777"/>
              <a:ext cx="1362965" cy="96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72728FC-7150-8F8C-BFFB-EDA3BD40B5D3}"/>
              </a:ext>
            </a:extLst>
          </p:cNvPr>
          <p:cNvSpPr txBox="1"/>
          <p:nvPr/>
        </p:nvSpPr>
        <p:spPr>
          <a:xfrm>
            <a:off x="14770897" y="2624196"/>
            <a:ext cx="4303986" cy="178510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0" b="1">
                <a:solidFill>
                  <a:schemeClr val="bg1"/>
                </a:solidFill>
                <a:latin typeface="Arial Black" panose="020B0A04020102020204" pitchFamily="34" charset="0"/>
              </a:rPr>
              <a:t>FIVE</a:t>
            </a:r>
            <a:endParaRPr lang="en-IN" sz="11000" b="1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66652-EBA1-6D1C-8E2C-1397CCD34843}"/>
              </a:ext>
            </a:extLst>
          </p:cNvPr>
          <p:cNvSpPr txBox="1"/>
          <p:nvPr/>
        </p:nvSpPr>
        <p:spPr>
          <a:xfrm>
            <a:off x="14621902" y="3582161"/>
            <a:ext cx="4601975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7200" b="1">
                <a:solidFill>
                  <a:srgbClr val="FFC000"/>
                </a:solidFill>
                <a:effectLst>
                  <a:outerShdw blurRad="50800" algn="ctr" rotWithShape="0">
                    <a:srgbClr val="000000">
                      <a:alpha val="23000"/>
                    </a:srgbClr>
                  </a:outerShdw>
                </a:effectLst>
                <a:latin typeface="Edwardian Script ITC" panose="030303020407070D0804" pitchFamily="66" charset="0"/>
              </a:rPr>
              <a:t>Events for error</a:t>
            </a:r>
            <a:endParaRPr lang="en-IN" sz="7200" b="1">
              <a:solidFill>
                <a:srgbClr val="FFC000"/>
              </a:solidFill>
              <a:effectLst>
                <a:outerShdw blurRad="50800" algn="ctr" rotWithShape="0">
                  <a:srgbClr val="000000">
                    <a:alpha val="23000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B92431-CB2A-B190-9F99-B4284100844F}"/>
              </a:ext>
            </a:extLst>
          </p:cNvPr>
          <p:cNvSpPr txBox="1"/>
          <p:nvPr/>
        </p:nvSpPr>
        <p:spPr>
          <a:xfrm>
            <a:off x="14763317" y="2624196"/>
            <a:ext cx="4303986" cy="178510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1000" b="1">
                <a:solidFill>
                  <a:schemeClr val="bg1"/>
                </a:solidFill>
                <a:latin typeface="Arial Black" panose="020B0A04020102020204" pitchFamily="34" charset="0"/>
              </a:rPr>
              <a:t>FIVE</a:t>
            </a:r>
            <a:endParaRPr lang="en-IN" sz="11000" b="1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2A33648-2A7B-C021-1B17-43F4F927DAEE}"/>
              </a:ext>
            </a:extLst>
          </p:cNvPr>
          <p:cNvSpPr txBox="1"/>
          <p:nvPr/>
        </p:nvSpPr>
        <p:spPr>
          <a:xfrm>
            <a:off x="14614322" y="3582161"/>
            <a:ext cx="4601975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7200" b="1">
                <a:solidFill>
                  <a:srgbClr val="FFC000"/>
                </a:solidFill>
                <a:effectLst>
                  <a:outerShdw blurRad="50800" algn="ctr" rotWithShape="0">
                    <a:srgbClr val="000000">
                      <a:alpha val="23000"/>
                    </a:srgbClr>
                  </a:outerShdw>
                </a:effectLst>
                <a:latin typeface="Edwardian Script ITC" panose="030303020407070D0804" pitchFamily="66" charset="0"/>
              </a:rPr>
              <a:t>Events for error</a:t>
            </a:r>
            <a:endParaRPr lang="en-IN" sz="7200" b="1">
              <a:solidFill>
                <a:srgbClr val="FFC000"/>
              </a:solidFill>
              <a:effectLst>
                <a:outerShdw blurRad="50800" algn="ctr" rotWithShape="0">
                  <a:srgbClr val="000000">
                    <a:alpha val="23000"/>
                  </a:srgbClr>
                </a:outerShdw>
              </a:effectLst>
              <a:latin typeface="Edwardian Script ITC" panose="030303020407070D0804" pitchFamily="66" charset="0"/>
            </a:endParaRPr>
          </a:p>
        </p:txBody>
      </p:sp>
      <p:pic>
        <p:nvPicPr>
          <p:cNvPr id="3" name="Picture 4" descr="All About Inferiority Complex: Definition, Health Effects, and How to Cope">
            <a:extLst>
              <a:ext uri="{FF2B5EF4-FFF2-40B4-BE49-F238E27FC236}">
                <a16:creationId xmlns:a16="http://schemas.microsoft.com/office/drawing/2014/main" id="{4F9ED4F6-64EF-D8B4-890C-048536557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52123" y="-7124734"/>
            <a:ext cx="10916227" cy="6138488"/>
          </a:xfrm>
          <a:prstGeom prst="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3018D6-B8FA-4055-6DAF-457EB5E4C1E8}"/>
              </a:ext>
            </a:extLst>
          </p:cNvPr>
          <p:cNvSpPr txBox="1"/>
          <p:nvPr/>
        </p:nvSpPr>
        <p:spPr>
          <a:xfrm>
            <a:off x="14606742" y="4189896"/>
            <a:ext cx="3409405" cy="1310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600"/>
              </a:lnSpc>
            </a:pPr>
            <a:r>
              <a:rPr lang="en-IN" sz="5500" b="1">
                <a:solidFill>
                  <a:schemeClr val="bg1"/>
                </a:solidFill>
              </a:rPr>
              <a:t>Inferiority Complex</a:t>
            </a:r>
          </a:p>
        </p:txBody>
      </p:sp>
    </p:spTree>
    <p:extLst>
      <p:ext uri="{BB962C8B-B14F-4D97-AF65-F5344CB8AC3E}">
        <p14:creationId xmlns:p14="http://schemas.microsoft.com/office/powerpoint/2010/main" val="747910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3B77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All About Inferiority Complex: Definition, Health Effects, and How to Cope">
            <a:extLst>
              <a:ext uri="{FF2B5EF4-FFF2-40B4-BE49-F238E27FC236}">
                <a16:creationId xmlns:a16="http://schemas.microsoft.com/office/drawing/2014/main" id="{E716B224-6307-B7A1-441D-FE795A92C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03429" y="-6335486"/>
            <a:ext cx="10916227" cy="6138488"/>
          </a:xfrm>
          <a:prstGeom prst="rect">
            <a:avLst/>
          </a:prstGeom>
          <a:noFill/>
          <a:ln w="762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2C93FA-704C-8C0F-18B9-94B49D8172A7}"/>
              </a:ext>
            </a:extLst>
          </p:cNvPr>
          <p:cNvSpPr txBox="1"/>
          <p:nvPr/>
        </p:nvSpPr>
        <p:spPr>
          <a:xfrm>
            <a:off x="12405394" y="4528224"/>
            <a:ext cx="3409405" cy="1310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600"/>
              </a:lnSpc>
            </a:pPr>
            <a:r>
              <a:rPr lang="en-IN" sz="5500" b="1">
                <a:solidFill>
                  <a:schemeClr val="bg1"/>
                </a:solidFill>
              </a:rPr>
              <a:t>Inferiority </a:t>
            </a:r>
            <a:r>
              <a:rPr lang="en-IN" sz="5500" b="1" err="1">
                <a:solidFill>
                  <a:schemeClr val="bg1"/>
                </a:solidFill>
              </a:rPr>
              <a:t>Compex</a:t>
            </a:r>
            <a:endParaRPr lang="en-IN" sz="5500" b="1">
              <a:solidFill>
                <a:schemeClr val="bg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674706-A568-0A55-10E5-B0E86FCB1C9C}"/>
              </a:ext>
            </a:extLst>
          </p:cNvPr>
          <p:cNvCxnSpPr>
            <a:cxnSpLocks/>
          </p:cNvCxnSpPr>
          <p:nvPr/>
        </p:nvCxnSpPr>
        <p:spPr>
          <a:xfrm>
            <a:off x="12503366" y="5839096"/>
            <a:ext cx="3213463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029C91A-2242-2DE8-C832-827BDEEBB3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6" r="15961"/>
          <a:stretch/>
        </p:blipFill>
        <p:spPr>
          <a:xfrm>
            <a:off x="6976383" y="2669895"/>
            <a:ext cx="5526983" cy="45730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F28FE6-B5B2-1A5B-B849-716BC4559E85}"/>
              </a:ext>
            </a:extLst>
          </p:cNvPr>
          <p:cNvSpPr txBox="1"/>
          <p:nvPr/>
        </p:nvSpPr>
        <p:spPr>
          <a:xfrm>
            <a:off x="542488" y="583675"/>
            <a:ext cx="598753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500" b="1">
                <a:solidFill>
                  <a:srgbClr val="45C2DF"/>
                </a:solidFill>
                <a:latin typeface="Ubuntu" panose="020B0504030602030204" pitchFamily="34" charset="0"/>
              </a:rPr>
              <a:t>Understanding the Feeling: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A10589-0EB5-DC92-C893-30BDE571F7A2}"/>
              </a:ext>
            </a:extLst>
          </p:cNvPr>
          <p:cNvSpPr txBox="1"/>
          <p:nvPr/>
        </p:nvSpPr>
        <p:spPr>
          <a:xfrm>
            <a:off x="612062" y="1811158"/>
            <a:ext cx="37267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Ubuntu" panose="020B0504030602030204" pitchFamily="34" charset="0"/>
              </a:rPr>
              <a:t>Discuss how encountering errors can sometimes lead to feelings of inadequacy or inferiority, especially for beginners.</a:t>
            </a:r>
            <a:endParaRPr lang="en-IN" sz="160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6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3B77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F28FE6-B5B2-1A5B-B849-716BC4559E85}"/>
              </a:ext>
            </a:extLst>
          </p:cNvPr>
          <p:cNvSpPr txBox="1"/>
          <p:nvPr/>
        </p:nvSpPr>
        <p:spPr>
          <a:xfrm>
            <a:off x="542488" y="291444"/>
            <a:ext cx="498245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500" b="1" dirty="0">
                <a:solidFill>
                  <a:srgbClr val="45C2DF"/>
                </a:solidFill>
                <a:latin typeface="Ubuntu" panose="020B0504030602030204" pitchFamily="34" charset="0"/>
              </a:rPr>
              <a:t>Approaching for Code: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09DA752-0432-6080-8A88-0F07159872CC}"/>
              </a:ext>
            </a:extLst>
          </p:cNvPr>
          <p:cNvSpPr/>
          <p:nvPr/>
        </p:nvSpPr>
        <p:spPr>
          <a:xfrm>
            <a:off x="1734532" y="1960775"/>
            <a:ext cx="933254" cy="311085"/>
          </a:xfrm>
          <a:custGeom>
            <a:avLst/>
            <a:gdLst>
              <a:gd name="connsiteX0" fmla="*/ 0 w 933254"/>
              <a:gd name="connsiteY0" fmla="*/ 311085 h 311085"/>
              <a:gd name="connsiteX1" fmla="*/ 443060 w 933254"/>
              <a:gd name="connsiteY1" fmla="*/ 197963 h 311085"/>
              <a:gd name="connsiteX2" fmla="*/ 716437 w 933254"/>
              <a:gd name="connsiteY2" fmla="*/ 94268 h 311085"/>
              <a:gd name="connsiteX3" fmla="*/ 867266 w 933254"/>
              <a:gd name="connsiteY3" fmla="*/ 28281 h 311085"/>
              <a:gd name="connsiteX4" fmla="*/ 933254 w 933254"/>
              <a:gd name="connsiteY4" fmla="*/ 0 h 31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254" h="311085">
                <a:moveTo>
                  <a:pt x="0" y="311085"/>
                </a:moveTo>
                <a:cubicBezTo>
                  <a:pt x="183391" y="277740"/>
                  <a:pt x="189532" y="279872"/>
                  <a:pt x="443060" y="197963"/>
                </a:cubicBezTo>
                <a:cubicBezTo>
                  <a:pt x="535801" y="168001"/>
                  <a:pt x="625947" y="130464"/>
                  <a:pt x="716437" y="94268"/>
                </a:cubicBezTo>
                <a:cubicBezTo>
                  <a:pt x="767389" y="73887"/>
                  <a:pt x="816940" y="50162"/>
                  <a:pt x="867266" y="28281"/>
                </a:cubicBezTo>
                <a:lnTo>
                  <a:pt x="933254" y="0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Girl reading on her computer by Valentina Varzaru on Dribbble">
            <a:extLst>
              <a:ext uri="{FF2B5EF4-FFF2-40B4-BE49-F238E27FC236}">
                <a16:creationId xmlns:a16="http://schemas.microsoft.com/office/drawing/2014/main" id="{6473A499-5A54-C902-950B-8219B1478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36" y="2139883"/>
            <a:ext cx="1044803" cy="783602"/>
          </a:xfrm>
          <a:prstGeom prst="roundRect">
            <a:avLst/>
          </a:prstGeom>
          <a:noFill/>
          <a:ln w="28575">
            <a:solidFill>
              <a:srgbClr val="45C2D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2626A0-8270-73E9-0356-072833FC472A}"/>
              </a:ext>
            </a:extLst>
          </p:cNvPr>
          <p:cNvSpPr txBox="1"/>
          <p:nvPr/>
        </p:nvSpPr>
        <p:spPr>
          <a:xfrm>
            <a:off x="542488" y="2950744"/>
            <a:ext cx="1894788" cy="55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60"/>
              </a:lnSpc>
            </a:pPr>
            <a:r>
              <a:rPr lang="en-US" b="1">
                <a:solidFill>
                  <a:schemeClr val="bg1"/>
                </a:solidFill>
              </a:rPr>
              <a:t>Understanding the problem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40E987-3DB2-3D04-2C4E-332F36DFC57F}"/>
              </a:ext>
            </a:extLst>
          </p:cNvPr>
          <p:cNvSpPr/>
          <p:nvPr/>
        </p:nvSpPr>
        <p:spPr>
          <a:xfrm>
            <a:off x="1791094" y="2395582"/>
            <a:ext cx="183822" cy="183822"/>
          </a:xfrm>
          <a:prstGeom prst="ellipse">
            <a:avLst/>
          </a:prstGeom>
          <a:solidFill>
            <a:srgbClr val="45C2D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FEE457-7077-66D8-12F0-63353B58E62E}"/>
              </a:ext>
            </a:extLst>
          </p:cNvPr>
          <p:cNvSpPr txBox="1"/>
          <p:nvPr/>
        </p:nvSpPr>
        <p:spPr>
          <a:xfrm>
            <a:off x="542488" y="3429000"/>
            <a:ext cx="1894788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76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45C2DF"/>
                </a:solidFill>
              </a:rPr>
              <a:t>Identify key objectives and constraints.</a:t>
            </a:r>
            <a:endParaRPr lang="en-US" sz="1200" b="1">
              <a:solidFill>
                <a:srgbClr val="45C2D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541FEF-207F-173B-5945-840390FE55F9}"/>
              </a:ext>
            </a:extLst>
          </p:cNvPr>
          <p:cNvSpPr txBox="1"/>
          <p:nvPr/>
        </p:nvSpPr>
        <p:spPr>
          <a:xfrm>
            <a:off x="3327036" y="2395582"/>
            <a:ext cx="1722535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76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45C2DF"/>
                </a:solidFill>
              </a:rPr>
              <a:t>Identify key objectives and constraints.</a:t>
            </a:r>
            <a:endParaRPr lang="en-US" sz="1200" b="1">
              <a:solidFill>
                <a:srgbClr val="45C2DF"/>
              </a:solidFill>
            </a:endParaRPr>
          </a:p>
        </p:txBody>
      </p:sp>
      <p:pic>
        <p:nvPicPr>
          <p:cNvPr id="1028" name="Picture 4" descr="Feeling Fried by Darin Lammers for Siege Media on Dribbble">
            <a:extLst>
              <a:ext uri="{FF2B5EF4-FFF2-40B4-BE49-F238E27FC236}">
                <a16:creationId xmlns:a16="http://schemas.microsoft.com/office/drawing/2014/main" id="{9B0AF547-F351-1A66-2E75-076A9BF1B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400" y="1212792"/>
            <a:ext cx="949821" cy="712365"/>
          </a:xfrm>
          <a:prstGeom prst="roundRect">
            <a:avLst/>
          </a:prstGeom>
          <a:noFill/>
          <a:ln w="28575">
            <a:solidFill>
              <a:srgbClr val="45C2D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8731B3-315D-723F-998E-D91E96DD5C5C}"/>
              </a:ext>
            </a:extLst>
          </p:cNvPr>
          <p:cNvSpPr txBox="1"/>
          <p:nvPr/>
        </p:nvSpPr>
        <p:spPr>
          <a:xfrm>
            <a:off x="3327036" y="2116317"/>
            <a:ext cx="1722535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60"/>
              </a:lnSpc>
            </a:pPr>
            <a:r>
              <a:rPr lang="en-US" b="1">
                <a:solidFill>
                  <a:schemeClr val="bg1"/>
                </a:solidFill>
              </a:rPr>
              <a:t>Logical thinking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436EC0-9480-256C-A280-B03FDF985050}"/>
              </a:ext>
            </a:extLst>
          </p:cNvPr>
          <p:cNvSpPr/>
          <p:nvPr/>
        </p:nvSpPr>
        <p:spPr>
          <a:xfrm>
            <a:off x="2979368" y="1477063"/>
            <a:ext cx="167111" cy="183822"/>
          </a:xfrm>
          <a:prstGeom prst="ellipse">
            <a:avLst/>
          </a:prstGeom>
          <a:solidFill>
            <a:srgbClr val="45C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D33880F9-05AD-0241-7E26-46CB5989DE51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 flipV="1">
            <a:off x="1974916" y="1568974"/>
            <a:ext cx="1004452" cy="918519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eal-Time Applications of Data Structures | by Divya Patil | Medium">
            <a:extLst>
              <a:ext uri="{FF2B5EF4-FFF2-40B4-BE49-F238E27FC236}">
                <a16:creationId xmlns:a16="http://schemas.microsoft.com/office/drawing/2014/main" id="{E3FB3E1C-8C39-9D7D-5A74-E641C1F6E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802" y="1753736"/>
            <a:ext cx="951195" cy="760956"/>
          </a:xfrm>
          <a:prstGeom prst="roundRect">
            <a:avLst/>
          </a:prstGeom>
          <a:noFill/>
          <a:ln w="28575">
            <a:solidFill>
              <a:srgbClr val="45C2D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AC76EC8D-8D27-6DE3-2AEF-9864D5D3907A}"/>
              </a:ext>
            </a:extLst>
          </p:cNvPr>
          <p:cNvSpPr/>
          <p:nvPr/>
        </p:nvSpPr>
        <p:spPr>
          <a:xfrm>
            <a:off x="4380143" y="1475162"/>
            <a:ext cx="167111" cy="183822"/>
          </a:xfrm>
          <a:prstGeom prst="ellipse">
            <a:avLst/>
          </a:prstGeom>
          <a:solidFill>
            <a:srgbClr val="45C2D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27E6BC2-990F-D8A1-4C9B-F386161A5BF0}"/>
              </a:ext>
            </a:extLst>
          </p:cNvPr>
          <p:cNvSpPr/>
          <p:nvPr/>
        </p:nvSpPr>
        <p:spPr>
          <a:xfrm>
            <a:off x="5689011" y="2027333"/>
            <a:ext cx="183822" cy="183822"/>
          </a:xfrm>
          <a:prstGeom prst="ellipse">
            <a:avLst/>
          </a:prstGeom>
          <a:solidFill>
            <a:srgbClr val="45C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8A91D22F-60B3-A32A-1F83-FEC80D4517C7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>
            <a:off x="4547254" y="1567073"/>
            <a:ext cx="1141757" cy="552171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2B5FFEA-EFFC-3EB7-A1CA-3BDB9F75F538}"/>
              </a:ext>
            </a:extLst>
          </p:cNvPr>
          <p:cNvSpPr txBox="1"/>
          <p:nvPr/>
        </p:nvSpPr>
        <p:spPr>
          <a:xfrm>
            <a:off x="261376" y="2031997"/>
            <a:ext cx="43152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Century Gothic" panose="020B0502020202020204" pitchFamily="34" charset="0"/>
              </a:rPr>
              <a:t>1.</a:t>
            </a:r>
            <a:endParaRPr lang="en-IN" sz="23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F54640-94F1-70E3-002B-D0F001A38ABF}"/>
              </a:ext>
            </a:extLst>
          </p:cNvPr>
          <p:cNvSpPr txBox="1"/>
          <p:nvPr/>
        </p:nvSpPr>
        <p:spPr>
          <a:xfrm>
            <a:off x="2866774" y="1050865"/>
            <a:ext cx="39229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Century Gothic" panose="020B0502020202020204" pitchFamily="34" charset="0"/>
              </a:rPr>
              <a:t>2.</a:t>
            </a:r>
            <a:endParaRPr lang="en-IN" sz="23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CF5D8B-89FD-57C5-8572-51591DE0171F}"/>
              </a:ext>
            </a:extLst>
          </p:cNvPr>
          <p:cNvSpPr txBox="1"/>
          <p:nvPr/>
        </p:nvSpPr>
        <p:spPr>
          <a:xfrm>
            <a:off x="5553894" y="1583096"/>
            <a:ext cx="43152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Century Gothic" panose="020B0502020202020204" pitchFamily="34" charset="0"/>
              </a:rPr>
              <a:t>3.</a:t>
            </a:r>
            <a:endParaRPr lang="en-IN" sz="23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4C1C21-B335-A8C4-9DC5-C2F1BBF8CE6B}"/>
              </a:ext>
            </a:extLst>
          </p:cNvPr>
          <p:cNvSpPr txBox="1"/>
          <p:nvPr/>
        </p:nvSpPr>
        <p:spPr>
          <a:xfrm>
            <a:off x="5836395" y="3091376"/>
            <a:ext cx="1894788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76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45C2DF"/>
                </a:solidFill>
              </a:rPr>
              <a:t>Identify key objectives and constraints.</a:t>
            </a:r>
            <a:endParaRPr lang="en-US" sz="1200" b="1">
              <a:solidFill>
                <a:srgbClr val="45C2D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D26ECA-0FB8-F0F3-9A10-3B1A7A8E2971}"/>
              </a:ext>
            </a:extLst>
          </p:cNvPr>
          <p:cNvSpPr txBox="1"/>
          <p:nvPr/>
        </p:nvSpPr>
        <p:spPr>
          <a:xfrm>
            <a:off x="5963800" y="2600041"/>
            <a:ext cx="2526553" cy="55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60"/>
              </a:lnSpc>
            </a:pPr>
            <a:r>
              <a:rPr lang="en-US" b="1">
                <a:solidFill>
                  <a:schemeClr val="bg1"/>
                </a:solidFill>
              </a:rPr>
              <a:t>Selecting Data </a:t>
            </a:r>
          </a:p>
          <a:p>
            <a:pPr>
              <a:lnSpc>
                <a:spcPts val="1760"/>
              </a:lnSpc>
            </a:pPr>
            <a:r>
              <a:rPr lang="en-US" b="1">
                <a:solidFill>
                  <a:schemeClr val="bg1"/>
                </a:solidFill>
              </a:rPr>
              <a:t>Structure &amp; Algorithm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8F92897-B379-3CC8-8E54-CAC0B330CCDA}"/>
              </a:ext>
            </a:extLst>
          </p:cNvPr>
          <p:cNvSpPr/>
          <p:nvPr/>
        </p:nvSpPr>
        <p:spPr>
          <a:xfrm>
            <a:off x="7007918" y="2027333"/>
            <a:ext cx="183822" cy="183822"/>
          </a:xfrm>
          <a:prstGeom prst="ellipse">
            <a:avLst/>
          </a:prstGeom>
          <a:solidFill>
            <a:srgbClr val="45C2D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F0B2F53C-6506-FE2D-771E-121ADD83BB65}"/>
              </a:ext>
            </a:extLst>
          </p:cNvPr>
          <p:cNvCxnSpPr>
            <a:cxnSpLocks/>
            <a:stCxn id="41" idx="6"/>
            <a:endCxn id="49" idx="2"/>
          </p:cNvCxnSpPr>
          <p:nvPr/>
        </p:nvCxnSpPr>
        <p:spPr>
          <a:xfrm flipV="1">
            <a:off x="7191740" y="774161"/>
            <a:ext cx="815378" cy="1345083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7AD75F9-0AFC-920F-9471-0BF43769B752}"/>
              </a:ext>
            </a:extLst>
          </p:cNvPr>
          <p:cNvSpPr txBox="1"/>
          <p:nvPr/>
        </p:nvSpPr>
        <p:spPr>
          <a:xfrm>
            <a:off x="7887968" y="279178"/>
            <a:ext cx="43152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Century Gothic" panose="020B0502020202020204" pitchFamily="34" charset="0"/>
              </a:rPr>
              <a:t>4.</a:t>
            </a:r>
            <a:endParaRPr lang="en-IN" sz="23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9C553F-CA2E-7CD1-9DF5-B15D58FAF594}"/>
              </a:ext>
            </a:extLst>
          </p:cNvPr>
          <p:cNvSpPr txBox="1"/>
          <p:nvPr/>
        </p:nvSpPr>
        <p:spPr>
          <a:xfrm>
            <a:off x="8283862" y="1546933"/>
            <a:ext cx="2408544" cy="767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760"/>
              </a:lnSpc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45C2DF"/>
                </a:solidFill>
              </a:rPr>
              <a:t>Follow coding best practices: clear variable names, comments, and consistent formatting.</a:t>
            </a:r>
            <a:endParaRPr lang="en-US" sz="1200" b="1">
              <a:solidFill>
                <a:srgbClr val="45C2DF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AEE436-EDC7-9CF5-A501-FC1ED07764A9}"/>
              </a:ext>
            </a:extLst>
          </p:cNvPr>
          <p:cNvSpPr txBox="1"/>
          <p:nvPr/>
        </p:nvSpPr>
        <p:spPr>
          <a:xfrm>
            <a:off x="8297874" y="1296123"/>
            <a:ext cx="2408543" cy="326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60"/>
              </a:lnSpc>
            </a:pPr>
            <a:r>
              <a:rPr lang="en-US" b="1">
                <a:solidFill>
                  <a:schemeClr val="accent4">
                    <a:lumMod val="60000"/>
                    <a:lumOff val="40000"/>
                  </a:schemeClr>
                </a:solidFill>
              </a:rPr>
              <a:t>Code: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40FCBB7-E559-D8FC-FA37-FC59ED20291D}"/>
              </a:ext>
            </a:extLst>
          </p:cNvPr>
          <p:cNvSpPr/>
          <p:nvPr/>
        </p:nvSpPr>
        <p:spPr>
          <a:xfrm>
            <a:off x="8007118" y="682250"/>
            <a:ext cx="183822" cy="183822"/>
          </a:xfrm>
          <a:prstGeom prst="ellipse">
            <a:avLst/>
          </a:prstGeom>
          <a:solidFill>
            <a:srgbClr val="45C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2" name="Picture 8" descr="C Programming GIFs - Find &amp; Share on GIPHY">
            <a:extLst>
              <a:ext uri="{FF2B5EF4-FFF2-40B4-BE49-F238E27FC236}">
                <a16:creationId xmlns:a16="http://schemas.microsoft.com/office/drawing/2014/main" id="{98D064FF-B60C-5A06-5DAA-C834F9A82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882" y="4764303"/>
            <a:ext cx="872863" cy="872863"/>
          </a:xfrm>
          <a:prstGeom prst="roundRect">
            <a:avLst/>
          </a:prstGeom>
          <a:noFill/>
          <a:ln w="28575">
            <a:solidFill>
              <a:srgbClr val="F9696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622309A-5F8B-F7A7-2BB7-0AB7AD94E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231" y="400944"/>
            <a:ext cx="951195" cy="713396"/>
          </a:xfrm>
          <a:prstGeom prst="roundRect">
            <a:avLst/>
          </a:prstGeom>
          <a:noFill/>
          <a:ln w="28575">
            <a:solidFill>
              <a:srgbClr val="45C2D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B56A6F5A-ABC8-E53A-92B2-8064217F2D59}"/>
              </a:ext>
            </a:extLst>
          </p:cNvPr>
          <p:cNvSpPr/>
          <p:nvPr/>
        </p:nvSpPr>
        <p:spPr>
          <a:xfrm>
            <a:off x="9368501" y="670387"/>
            <a:ext cx="183822" cy="183822"/>
          </a:xfrm>
          <a:prstGeom prst="ellipse">
            <a:avLst/>
          </a:prstGeom>
          <a:solidFill>
            <a:srgbClr val="45C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6" name="Picture 12" descr="Celebration Win GIF by Biteable">
            <a:extLst>
              <a:ext uri="{FF2B5EF4-FFF2-40B4-BE49-F238E27FC236}">
                <a16:creationId xmlns:a16="http://schemas.microsoft.com/office/drawing/2014/main" id="{36BDA3CE-C652-0424-606B-BF0A36902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3" t="11630" r="11093" b="12679"/>
          <a:stretch/>
        </p:blipFill>
        <p:spPr bwMode="auto">
          <a:xfrm>
            <a:off x="9757849" y="5095444"/>
            <a:ext cx="1302938" cy="13108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86349560-CBBD-6CA4-A969-7FCAC841E09B}"/>
              </a:ext>
            </a:extLst>
          </p:cNvPr>
          <p:cNvSpPr/>
          <p:nvPr/>
        </p:nvSpPr>
        <p:spPr>
          <a:xfrm>
            <a:off x="10338639" y="3107171"/>
            <a:ext cx="183822" cy="183822"/>
          </a:xfrm>
          <a:prstGeom prst="ellipse">
            <a:avLst/>
          </a:prstGeom>
          <a:solidFill>
            <a:srgbClr val="45C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BE9C8CC5-BA59-B244-E835-407B8E061B89}"/>
              </a:ext>
            </a:extLst>
          </p:cNvPr>
          <p:cNvCxnSpPr>
            <a:cxnSpLocks/>
            <a:stCxn id="57" idx="6"/>
            <a:endCxn id="55" idx="6"/>
          </p:cNvCxnSpPr>
          <p:nvPr/>
        </p:nvCxnSpPr>
        <p:spPr>
          <a:xfrm flipH="1" flipV="1">
            <a:off x="9552323" y="762298"/>
            <a:ext cx="970138" cy="2436784"/>
          </a:xfrm>
          <a:prstGeom prst="curvedConnector3">
            <a:avLst>
              <a:gd name="adj1" fmla="val -85753"/>
            </a:avLst>
          </a:prstGeom>
          <a:ln w="2857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05F5B7C-5AD4-E925-2153-CE8247EE5926}"/>
              </a:ext>
            </a:extLst>
          </p:cNvPr>
          <p:cNvSpPr txBox="1"/>
          <p:nvPr/>
        </p:nvSpPr>
        <p:spPr>
          <a:xfrm>
            <a:off x="1399856" y="5738243"/>
            <a:ext cx="1894788" cy="55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60"/>
              </a:lnSpc>
            </a:pPr>
            <a:r>
              <a:rPr lang="en-US" sz="1900" b="1">
                <a:solidFill>
                  <a:schemeClr val="bg1"/>
                </a:solidFill>
              </a:rPr>
              <a:t>Straight to Coding: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CD77185-59EC-98CE-56EC-092ECD122817}"/>
              </a:ext>
            </a:extLst>
          </p:cNvPr>
          <p:cNvSpPr/>
          <p:nvPr/>
        </p:nvSpPr>
        <p:spPr>
          <a:xfrm>
            <a:off x="600993" y="3994465"/>
            <a:ext cx="183822" cy="183822"/>
          </a:xfrm>
          <a:prstGeom prst="ellipse">
            <a:avLst/>
          </a:prstGeom>
          <a:solidFill>
            <a:srgbClr val="45C2D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0EDB0CE3-C017-CDEC-8F4B-A36F7757E993}"/>
              </a:ext>
            </a:extLst>
          </p:cNvPr>
          <p:cNvSpPr/>
          <p:nvPr/>
        </p:nvSpPr>
        <p:spPr>
          <a:xfrm>
            <a:off x="1216034" y="4884501"/>
            <a:ext cx="183822" cy="183822"/>
          </a:xfrm>
          <a:prstGeom prst="ellipse">
            <a:avLst/>
          </a:prstGeom>
          <a:solidFill>
            <a:srgbClr val="F9696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9696E"/>
              </a:solidFill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0CAA5819-16CE-DAD2-E4A1-D612327888A1}"/>
              </a:ext>
            </a:extLst>
          </p:cNvPr>
          <p:cNvSpPr txBox="1"/>
          <p:nvPr/>
        </p:nvSpPr>
        <p:spPr>
          <a:xfrm>
            <a:off x="1126007" y="4384624"/>
            <a:ext cx="43152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Century Gothic" panose="020B0502020202020204" pitchFamily="34" charset="0"/>
              </a:rPr>
              <a:t>2.</a:t>
            </a:r>
            <a:endParaRPr lang="en-IN" sz="23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027" name="Connector: Curved 1026">
            <a:extLst>
              <a:ext uri="{FF2B5EF4-FFF2-40B4-BE49-F238E27FC236}">
                <a16:creationId xmlns:a16="http://schemas.microsoft.com/office/drawing/2014/main" id="{2A54C915-4CC1-7589-9784-AC0029660593}"/>
              </a:ext>
            </a:extLst>
          </p:cNvPr>
          <p:cNvCxnSpPr>
            <a:cxnSpLocks/>
            <a:stCxn id="1024" idx="2"/>
            <a:endCxn id="63" idx="4"/>
          </p:cNvCxnSpPr>
          <p:nvPr/>
        </p:nvCxnSpPr>
        <p:spPr>
          <a:xfrm rot="10800000">
            <a:off x="692904" y="4178288"/>
            <a:ext cx="523130" cy="798125"/>
          </a:xfrm>
          <a:prstGeom prst="curvedConnector2">
            <a:avLst/>
          </a:prstGeom>
          <a:ln w="2857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8" name="TextBox 1037">
            <a:extLst>
              <a:ext uri="{FF2B5EF4-FFF2-40B4-BE49-F238E27FC236}">
                <a16:creationId xmlns:a16="http://schemas.microsoft.com/office/drawing/2014/main" id="{287A3AD1-E067-5B82-01F0-3E93B58EB3A6}"/>
              </a:ext>
            </a:extLst>
          </p:cNvPr>
          <p:cNvSpPr txBox="1"/>
          <p:nvPr/>
        </p:nvSpPr>
        <p:spPr>
          <a:xfrm>
            <a:off x="4057152" y="4668791"/>
            <a:ext cx="1722535" cy="55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60"/>
              </a:lnSpc>
            </a:pPr>
            <a:r>
              <a:rPr lang="en-US" sz="1900" b="1">
                <a:solidFill>
                  <a:schemeClr val="bg1"/>
                </a:solidFill>
              </a:rPr>
              <a:t>Try Solving error:</a:t>
            </a:r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E9951807-133D-B23B-014C-502CBA60BA2A}"/>
              </a:ext>
            </a:extLst>
          </p:cNvPr>
          <p:cNvSpPr/>
          <p:nvPr/>
        </p:nvSpPr>
        <p:spPr>
          <a:xfrm>
            <a:off x="3824072" y="4122527"/>
            <a:ext cx="183822" cy="183822"/>
          </a:xfrm>
          <a:prstGeom prst="ellipse">
            <a:avLst/>
          </a:prstGeom>
          <a:solidFill>
            <a:srgbClr val="F9696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694A2F28-A556-29DF-664D-59BE775A76DE}"/>
              </a:ext>
            </a:extLst>
          </p:cNvPr>
          <p:cNvSpPr txBox="1"/>
          <p:nvPr/>
        </p:nvSpPr>
        <p:spPr>
          <a:xfrm>
            <a:off x="3859968" y="3631959"/>
            <a:ext cx="43152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b="1">
                <a:solidFill>
                  <a:schemeClr val="bg1"/>
                </a:solidFill>
                <a:latin typeface="Century Gothic" panose="020B0502020202020204" pitchFamily="34" charset="0"/>
              </a:rPr>
              <a:t>3.</a:t>
            </a:r>
            <a:endParaRPr lang="en-IN" sz="23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43" name="Oval 1042">
            <a:extLst>
              <a:ext uri="{FF2B5EF4-FFF2-40B4-BE49-F238E27FC236}">
                <a16:creationId xmlns:a16="http://schemas.microsoft.com/office/drawing/2014/main" id="{DC023F1F-6272-149E-F40E-78BC5F154901}"/>
              </a:ext>
            </a:extLst>
          </p:cNvPr>
          <p:cNvSpPr/>
          <p:nvPr/>
        </p:nvSpPr>
        <p:spPr>
          <a:xfrm>
            <a:off x="2452771" y="4884501"/>
            <a:ext cx="183822" cy="183822"/>
          </a:xfrm>
          <a:prstGeom prst="ellipse">
            <a:avLst/>
          </a:prstGeom>
          <a:solidFill>
            <a:srgbClr val="F9696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9696E"/>
              </a:solidFill>
            </a:endParaRPr>
          </a:p>
        </p:txBody>
      </p:sp>
      <p:cxnSp>
        <p:nvCxnSpPr>
          <p:cNvPr id="1044" name="Connector: Curved 1043">
            <a:extLst>
              <a:ext uri="{FF2B5EF4-FFF2-40B4-BE49-F238E27FC236}">
                <a16:creationId xmlns:a16="http://schemas.microsoft.com/office/drawing/2014/main" id="{6706D385-1183-88E8-4E54-5AC466F788E6}"/>
              </a:ext>
            </a:extLst>
          </p:cNvPr>
          <p:cNvCxnSpPr>
            <a:cxnSpLocks/>
            <a:stCxn id="1061" idx="2"/>
            <a:endCxn id="1043" idx="6"/>
          </p:cNvCxnSpPr>
          <p:nvPr/>
        </p:nvCxnSpPr>
        <p:spPr>
          <a:xfrm rot="10800000">
            <a:off x="2636593" y="4976413"/>
            <a:ext cx="1159718" cy="70977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35BD8A32-8E21-C91F-9C46-061C60DB49A1}"/>
              </a:ext>
            </a:extLst>
          </p:cNvPr>
          <p:cNvGrpSpPr/>
          <p:nvPr/>
        </p:nvGrpSpPr>
        <p:grpSpPr>
          <a:xfrm>
            <a:off x="4242304" y="3658564"/>
            <a:ext cx="735649" cy="919863"/>
            <a:chOff x="4175022" y="3661424"/>
            <a:chExt cx="735649" cy="919863"/>
          </a:xfrm>
        </p:grpSpPr>
        <p:sp>
          <p:nvSpPr>
            <p:cNvPr id="1050" name="Rectangle: Rounded Corners 1049">
              <a:extLst>
                <a:ext uri="{FF2B5EF4-FFF2-40B4-BE49-F238E27FC236}">
                  <a16:creationId xmlns:a16="http://schemas.microsoft.com/office/drawing/2014/main" id="{571192F8-DD46-92A3-BAE9-820DCB95D572}"/>
                </a:ext>
              </a:extLst>
            </p:cNvPr>
            <p:cNvSpPr/>
            <p:nvPr/>
          </p:nvSpPr>
          <p:spPr>
            <a:xfrm>
              <a:off x="4175022" y="3696424"/>
              <a:ext cx="735649" cy="84974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F9696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47" name="Picture 14" descr="Piffle Error Sticker - Piffle Error Robot - Discover &amp; Share GIFs">
              <a:extLst>
                <a:ext uri="{FF2B5EF4-FFF2-40B4-BE49-F238E27FC236}">
                  <a16:creationId xmlns:a16="http://schemas.microsoft.com/office/drawing/2014/main" id="{E9B9585A-0BDA-699A-0F86-383022024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7921" y="3661424"/>
              <a:ext cx="650184" cy="919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54" name="Connector: Curved 1053">
            <a:extLst>
              <a:ext uri="{FF2B5EF4-FFF2-40B4-BE49-F238E27FC236}">
                <a16:creationId xmlns:a16="http://schemas.microsoft.com/office/drawing/2014/main" id="{AA375AB9-98C0-DCD6-5786-76551240411A}"/>
              </a:ext>
            </a:extLst>
          </p:cNvPr>
          <p:cNvCxnSpPr>
            <a:cxnSpLocks/>
            <a:stCxn id="1039" idx="0"/>
            <a:endCxn id="14" idx="4"/>
          </p:cNvCxnSpPr>
          <p:nvPr/>
        </p:nvCxnSpPr>
        <p:spPr>
          <a:xfrm rot="16200000" flipV="1">
            <a:off x="2127933" y="2334477"/>
            <a:ext cx="1543123" cy="2032978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Oval 1060">
            <a:extLst>
              <a:ext uri="{FF2B5EF4-FFF2-40B4-BE49-F238E27FC236}">
                <a16:creationId xmlns:a16="http://schemas.microsoft.com/office/drawing/2014/main" id="{0FA0B0E0-0CE0-83CE-39CF-7D1561FDD07C}"/>
              </a:ext>
            </a:extLst>
          </p:cNvPr>
          <p:cNvSpPr/>
          <p:nvPr/>
        </p:nvSpPr>
        <p:spPr>
          <a:xfrm>
            <a:off x="3796311" y="5594276"/>
            <a:ext cx="183822" cy="183822"/>
          </a:xfrm>
          <a:prstGeom prst="ellipse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6DA010AF-8F07-A5DC-3344-3160B864A52B}"/>
              </a:ext>
            </a:extLst>
          </p:cNvPr>
          <p:cNvSpPr txBox="1"/>
          <p:nvPr/>
        </p:nvSpPr>
        <p:spPr>
          <a:xfrm>
            <a:off x="3344102" y="5814502"/>
            <a:ext cx="1894788" cy="32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60"/>
              </a:lnSpc>
            </a:pPr>
            <a:r>
              <a:rPr lang="en-US" sz="1900" b="1">
                <a:solidFill>
                  <a:schemeClr val="bg1"/>
                </a:solidFill>
              </a:rPr>
              <a:t>IF no Error</a:t>
            </a:r>
          </a:p>
        </p:txBody>
      </p:sp>
      <p:sp>
        <p:nvSpPr>
          <p:cNvPr id="1064" name="Oval 1063">
            <a:extLst>
              <a:ext uri="{FF2B5EF4-FFF2-40B4-BE49-F238E27FC236}">
                <a16:creationId xmlns:a16="http://schemas.microsoft.com/office/drawing/2014/main" id="{06078B5E-3267-14F1-7D9F-AB8368EF1590}"/>
              </a:ext>
            </a:extLst>
          </p:cNvPr>
          <p:cNvSpPr/>
          <p:nvPr/>
        </p:nvSpPr>
        <p:spPr>
          <a:xfrm>
            <a:off x="9454851" y="5722591"/>
            <a:ext cx="183822" cy="183822"/>
          </a:xfrm>
          <a:prstGeom prst="ellipse">
            <a:avLst/>
          </a:prstGeom>
          <a:solidFill>
            <a:srgbClr val="00B05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B050"/>
              </a:solidFill>
            </a:endParaRPr>
          </a:p>
        </p:txBody>
      </p:sp>
      <p:cxnSp>
        <p:nvCxnSpPr>
          <p:cNvPr id="1065" name="Connector: Curved 1064">
            <a:extLst>
              <a:ext uri="{FF2B5EF4-FFF2-40B4-BE49-F238E27FC236}">
                <a16:creationId xmlns:a16="http://schemas.microsoft.com/office/drawing/2014/main" id="{23697599-F579-2B1F-9088-A7E4BC02A9FF}"/>
              </a:ext>
            </a:extLst>
          </p:cNvPr>
          <p:cNvCxnSpPr>
            <a:cxnSpLocks/>
            <a:stCxn id="1064" idx="2"/>
            <a:endCxn id="1061" idx="6"/>
          </p:cNvCxnSpPr>
          <p:nvPr/>
        </p:nvCxnSpPr>
        <p:spPr>
          <a:xfrm rot="10800000">
            <a:off x="3980133" y="5686188"/>
            <a:ext cx="5474718" cy="128315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Connector: Curved 1067">
            <a:extLst>
              <a:ext uri="{FF2B5EF4-FFF2-40B4-BE49-F238E27FC236}">
                <a16:creationId xmlns:a16="http://schemas.microsoft.com/office/drawing/2014/main" id="{D6D719CA-7089-B8EF-CCC1-1A1527315DA3}"/>
              </a:ext>
            </a:extLst>
          </p:cNvPr>
          <p:cNvCxnSpPr>
            <a:cxnSpLocks/>
            <a:stCxn id="1061" idx="1"/>
            <a:endCxn id="1039" idx="4"/>
          </p:cNvCxnSpPr>
          <p:nvPr/>
        </p:nvCxnSpPr>
        <p:spPr>
          <a:xfrm rot="5400000" flipH="1" flipV="1">
            <a:off x="3212184" y="4917397"/>
            <a:ext cx="1314847" cy="92752"/>
          </a:xfrm>
          <a:prstGeom prst="curvedConnector3">
            <a:avLst>
              <a:gd name="adj1" fmla="val 45698"/>
            </a:avLst>
          </a:prstGeom>
          <a:ln w="2857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D190A4F4-3B98-DC3E-3957-CF6A572CF17E}"/>
              </a:ext>
            </a:extLst>
          </p:cNvPr>
          <p:cNvGrpSpPr/>
          <p:nvPr/>
        </p:nvGrpSpPr>
        <p:grpSpPr>
          <a:xfrm>
            <a:off x="8991375" y="2957814"/>
            <a:ext cx="1291373" cy="611087"/>
            <a:chOff x="9319963" y="3130727"/>
            <a:chExt cx="1291373" cy="611087"/>
          </a:xfrm>
        </p:grpSpPr>
        <p:sp>
          <p:nvSpPr>
            <p:cNvPr id="1083" name="Rectangle: Rounded Corners 1082">
              <a:extLst>
                <a:ext uri="{FF2B5EF4-FFF2-40B4-BE49-F238E27FC236}">
                  <a16:creationId xmlns:a16="http://schemas.microsoft.com/office/drawing/2014/main" id="{1C7AF40E-D2C2-E8D2-3090-6FD1B729D3B5}"/>
                </a:ext>
              </a:extLst>
            </p:cNvPr>
            <p:cNvSpPr/>
            <p:nvPr/>
          </p:nvSpPr>
          <p:spPr>
            <a:xfrm>
              <a:off x="9368501" y="3130727"/>
              <a:ext cx="1194298" cy="6110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45C2D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79" name="Picture 16" descr="Testing Word Animated GIF Logo Designs">
              <a:extLst>
                <a:ext uri="{FF2B5EF4-FFF2-40B4-BE49-F238E27FC236}">
                  <a16:creationId xmlns:a16="http://schemas.microsoft.com/office/drawing/2014/main" id="{9F7B86A0-63BF-C45A-FD17-91A064012E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126"/>
            <a:stretch/>
          </p:blipFill>
          <p:spPr bwMode="auto">
            <a:xfrm>
              <a:off x="9319963" y="3130727"/>
              <a:ext cx="1291373" cy="554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21" name="Oval 5120">
            <a:extLst>
              <a:ext uri="{FF2B5EF4-FFF2-40B4-BE49-F238E27FC236}">
                <a16:creationId xmlns:a16="http://schemas.microsoft.com/office/drawing/2014/main" id="{15F695EF-64A8-DC8D-4EA3-989F6EEA4E30}"/>
              </a:ext>
            </a:extLst>
          </p:cNvPr>
          <p:cNvSpPr/>
          <p:nvPr/>
        </p:nvSpPr>
        <p:spPr>
          <a:xfrm>
            <a:off x="9637061" y="3699633"/>
            <a:ext cx="183822" cy="183822"/>
          </a:xfrm>
          <a:prstGeom prst="ellipse">
            <a:avLst/>
          </a:prstGeom>
          <a:solidFill>
            <a:srgbClr val="45C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122" name="Connector: Curved 5121">
            <a:extLst>
              <a:ext uri="{FF2B5EF4-FFF2-40B4-BE49-F238E27FC236}">
                <a16:creationId xmlns:a16="http://schemas.microsoft.com/office/drawing/2014/main" id="{FBEB931A-19D0-9314-5ABD-95842694BD43}"/>
              </a:ext>
            </a:extLst>
          </p:cNvPr>
          <p:cNvCxnSpPr>
            <a:cxnSpLocks/>
            <a:stCxn id="5126" idx="0"/>
            <a:endCxn id="5121" idx="4"/>
          </p:cNvCxnSpPr>
          <p:nvPr/>
        </p:nvCxnSpPr>
        <p:spPr>
          <a:xfrm rot="16200000" flipV="1">
            <a:off x="9583132" y="4029296"/>
            <a:ext cx="972027" cy="680346"/>
          </a:xfrm>
          <a:prstGeom prst="curved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6" name="Oval 5125">
            <a:extLst>
              <a:ext uri="{FF2B5EF4-FFF2-40B4-BE49-F238E27FC236}">
                <a16:creationId xmlns:a16="http://schemas.microsoft.com/office/drawing/2014/main" id="{E2B624D8-5087-5926-0182-39C88798811F}"/>
              </a:ext>
            </a:extLst>
          </p:cNvPr>
          <p:cNvSpPr/>
          <p:nvPr/>
        </p:nvSpPr>
        <p:spPr>
          <a:xfrm>
            <a:off x="10317407" y="4855482"/>
            <a:ext cx="183822" cy="18382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29" name="Oval 5128">
            <a:extLst>
              <a:ext uri="{FF2B5EF4-FFF2-40B4-BE49-F238E27FC236}">
                <a16:creationId xmlns:a16="http://schemas.microsoft.com/office/drawing/2014/main" id="{95C10C08-4794-EEFD-7CB2-1374479B9461}"/>
              </a:ext>
            </a:extLst>
          </p:cNvPr>
          <p:cNvSpPr/>
          <p:nvPr/>
        </p:nvSpPr>
        <p:spPr>
          <a:xfrm>
            <a:off x="8701242" y="3171446"/>
            <a:ext cx="183822" cy="183822"/>
          </a:xfrm>
          <a:prstGeom prst="ellipse">
            <a:avLst/>
          </a:prstGeom>
          <a:solidFill>
            <a:srgbClr val="45C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130" name="Connector: Curved 5129">
            <a:extLst>
              <a:ext uri="{FF2B5EF4-FFF2-40B4-BE49-F238E27FC236}">
                <a16:creationId xmlns:a16="http://schemas.microsoft.com/office/drawing/2014/main" id="{C692FA26-2072-84CF-8CD5-958064BCE32A}"/>
              </a:ext>
            </a:extLst>
          </p:cNvPr>
          <p:cNvCxnSpPr>
            <a:cxnSpLocks/>
            <a:stCxn id="49" idx="4"/>
            <a:endCxn id="5129" idx="2"/>
          </p:cNvCxnSpPr>
          <p:nvPr/>
        </p:nvCxnSpPr>
        <p:spPr>
          <a:xfrm rot="16200000" flipH="1">
            <a:off x="7201493" y="1763607"/>
            <a:ext cx="2397285" cy="602213"/>
          </a:xfrm>
          <a:prstGeom prst="curvedConnector2">
            <a:avLst/>
          </a:prstGeom>
          <a:ln w="28575">
            <a:solidFill>
              <a:srgbClr val="FCAAA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5" name="TextBox 5134">
            <a:extLst>
              <a:ext uri="{FF2B5EF4-FFF2-40B4-BE49-F238E27FC236}">
                <a16:creationId xmlns:a16="http://schemas.microsoft.com/office/drawing/2014/main" id="{B08048FA-D7CD-0C54-5A18-0A9117CC7085}"/>
              </a:ext>
            </a:extLst>
          </p:cNvPr>
          <p:cNvSpPr txBox="1"/>
          <p:nvPr/>
        </p:nvSpPr>
        <p:spPr>
          <a:xfrm>
            <a:off x="8595560" y="5100309"/>
            <a:ext cx="1120033" cy="560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760"/>
              </a:lnSpc>
            </a:pPr>
            <a:r>
              <a:rPr lang="en-US" sz="1900" b="1">
                <a:solidFill>
                  <a:srgbClr val="00B050"/>
                </a:solidFill>
              </a:rPr>
              <a:t>Accepted output</a:t>
            </a:r>
          </a:p>
        </p:txBody>
      </p:sp>
      <p:pic>
        <p:nvPicPr>
          <p:cNvPr id="5137" name="Picture 5136">
            <a:extLst>
              <a:ext uri="{FF2B5EF4-FFF2-40B4-BE49-F238E27FC236}">
                <a16:creationId xmlns:a16="http://schemas.microsoft.com/office/drawing/2014/main" id="{D4BA13C9-CBB1-AF53-2C8E-17BCA235379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6" r="15961"/>
          <a:stretch/>
        </p:blipFill>
        <p:spPr>
          <a:xfrm>
            <a:off x="14945129" y="2669895"/>
            <a:ext cx="5526983" cy="4573070"/>
          </a:xfrm>
          <a:prstGeom prst="rect">
            <a:avLst/>
          </a:prstGeom>
        </p:spPr>
      </p:pic>
      <p:pic>
        <p:nvPicPr>
          <p:cNvPr id="5150" name="Picture 5149">
            <a:extLst>
              <a:ext uri="{FF2B5EF4-FFF2-40B4-BE49-F238E27FC236}">
                <a16:creationId xmlns:a16="http://schemas.microsoft.com/office/drawing/2014/main" id="{5770D1CA-4E1A-0AA5-888C-B40EBBBDD3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2071765" y="3805506"/>
            <a:ext cx="2046199" cy="2046199"/>
          </a:xfrm>
          <a:prstGeom prst="rect">
            <a:avLst/>
          </a:prstGeom>
        </p:spPr>
      </p:pic>
      <p:sp>
        <p:nvSpPr>
          <p:cNvPr id="5151" name="TextBox 5150">
            <a:extLst>
              <a:ext uri="{FF2B5EF4-FFF2-40B4-BE49-F238E27FC236}">
                <a16:creationId xmlns:a16="http://schemas.microsoft.com/office/drawing/2014/main" id="{52024CB2-125B-DD01-5EEA-54524606E444}"/>
              </a:ext>
            </a:extLst>
          </p:cNvPr>
          <p:cNvSpPr txBox="1"/>
          <p:nvPr/>
        </p:nvSpPr>
        <p:spPr>
          <a:xfrm>
            <a:off x="-14174775" y="770015"/>
            <a:ext cx="52931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</a:rPr>
              <a:t>How I Started learning </a:t>
            </a:r>
            <a:endParaRPr lang="en-IN" sz="4800" b="1">
              <a:solidFill>
                <a:schemeClr val="bg1">
                  <a:lumMod val="95000"/>
                </a:schemeClr>
              </a:solidFill>
              <a:latin typeface="Ubuntu" panose="020B0504030602030204" pitchFamily="34" charset="0"/>
            </a:endParaRPr>
          </a:p>
        </p:txBody>
      </p:sp>
      <p:grpSp>
        <p:nvGrpSpPr>
          <p:cNvPr id="5154" name="Group 5153">
            <a:extLst>
              <a:ext uri="{FF2B5EF4-FFF2-40B4-BE49-F238E27FC236}">
                <a16:creationId xmlns:a16="http://schemas.microsoft.com/office/drawing/2014/main" id="{730F35E6-487E-32B6-EA9E-4DE0BACE3296}"/>
              </a:ext>
            </a:extLst>
          </p:cNvPr>
          <p:cNvGrpSpPr/>
          <p:nvPr/>
        </p:nvGrpSpPr>
        <p:grpSpPr>
          <a:xfrm>
            <a:off x="24926566" y="733673"/>
            <a:ext cx="2685288" cy="5470765"/>
            <a:chOff x="8935057" y="733673"/>
            <a:chExt cx="2685288" cy="5470765"/>
          </a:xfrm>
        </p:grpSpPr>
        <p:sp>
          <p:nvSpPr>
            <p:cNvPr id="5155" name="Rectangle: Rounded Corners 5154">
              <a:extLst>
                <a:ext uri="{FF2B5EF4-FFF2-40B4-BE49-F238E27FC236}">
                  <a16:creationId xmlns:a16="http://schemas.microsoft.com/office/drawing/2014/main" id="{8302581B-BA8E-7754-094E-48D249610045}"/>
                </a:ext>
              </a:extLst>
            </p:cNvPr>
            <p:cNvSpPr/>
            <p:nvPr/>
          </p:nvSpPr>
          <p:spPr>
            <a:xfrm>
              <a:off x="8935057" y="733673"/>
              <a:ext cx="2685288" cy="5470765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5156" name="Picture 5155">
              <a:extLst>
                <a:ext uri="{FF2B5EF4-FFF2-40B4-BE49-F238E27FC236}">
                  <a16:creationId xmlns:a16="http://schemas.microsoft.com/office/drawing/2014/main" id="{CAE4A899-71D6-0E05-A67B-5BE4BA951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592784" y="2428706"/>
              <a:ext cx="1319174" cy="1319174"/>
            </a:xfrm>
            <a:prstGeom prst="rect">
              <a:avLst/>
            </a:prstGeom>
          </p:spPr>
        </p:pic>
        <p:sp>
          <p:nvSpPr>
            <p:cNvPr id="5157" name="Rectangle: Rounded Corners 5156">
              <a:extLst>
                <a:ext uri="{FF2B5EF4-FFF2-40B4-BE49-F238E27FC236}">
                  <a16:creationId xmlns:a16="http://schemas.microsoft.com/office/drawing/2014/main" id="{90FA6A65-0519-3FBD-1E98-5844A81FDDCA}"/>
                </a:ext>
              </a:extLst>
            </p:cNvPr>
            <p:cNvSpPr/>
            <p:nvPr/>
          </p:nvSpPr>
          <p:spPr>
            <a:xfrm>
              <a:off x="9762241" y="914640"/>
              <a:ext cx="1081137" cy="1186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58" name="Oval 5157">
              <a:extLst>
                <a:ext uri="{FF2B5EF4-FFF2-40B4-BE49-F238E27FC236}">
                  <a16:creationId xmlns:a16="http://schemas.microsoft.com/office/drawing/2014/main" id="{E693CE46-27E9-56F8-E8F3-4D7A410BE0D6}"/>
                </a:ext>
              </a:extLst>
            </p:cNvPr>
            <p:cNvSpPr/>
            <p:nvPr/>
          </p:nvSpPr>
          <p:spPr>
            <a:xfrm flipV="1">
              <a:off x="9528521" y="887880"/>
              <a:ext cx="172119" cy="17211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76235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500"/>
                            </p:stCondLst>
                            <p:childTnLst>
                              <p:par>
                                <p:cTn id="1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00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500"/>
                            </p:stCondLst>
                            <p:childTnLst>
                              <p:par>
                                <p:cTn id="1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500"/>
                            </p:stCondLst>
                            <p:childTnLst>
                              <p:par>
                                <p:cTn id="1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000"/>
                            </p:stCondLst>
                            <p:childTnLst>
                              <p:par>
                                <p:cTn id="2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00"/>
                            </p:stCondLst>
                            <p:childTnLst>
                              <p:par>
                                <p:cTn id="2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500"/>
                            </p:stCondLst>
                            <p:childTnLst>
                              <p:par>
                                <p:cTn id="2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000"/>
                            </p:stCondLst>
                            <p:childTnLst>
                              <p:par>
                                <p:cTn id="2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2500"/>
                            </p:stCondLst>
                            <p:childTnLst>
                              <p:par>
                                <p:cTn id="2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3000"/>
                            </p:stCondLst>
                            <p:childTnLst>
                              <p:par>
                                <p:cTn id="2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500"/>
                            </p:stCondLst>
                            <p:childTnLst>
                              <p:par>
                                <p:cTn id="2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000"/>
                            </p:stCondLst>
                            <p:childTnLst>
                              <p:par>
                                <p:cTn id="2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1500"/>
                            </p:stCondLst>
                            <p:childTnLst>
                              <p:par>
                                <p:cTn id="2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4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9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500"/>
                            </p:stCondLst>
                            <p:childTnLst>
                              <p:par>
                                <p:cTn id="2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1000"/>
                            </p:stCondLst>
                            <p:childTnLst>
                              <p:par>
                                <p:cTn id="2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/>
      <p:bldP spid="14" grpId="0" animBg="1"/>
      <p:bldP spid="26" grpId="0"/>
      <p:bldP spid="27" grpId="0"/>
      <p:bldP spid="13" grpId="0"/>
      <p:bldP spid="15" grpId="0" animBg="1"/>
      <p:bldP spid="29" grpId="0" animBg="1"/>
      <p:bldP spid="30" grpId="0" animBg="1"/>
      <p:bldP spid="35" grpId="0"/>
      <p:bldP spid="36" grpId="0"/>
      <p:bldP spid="38" grpId="0"/>
      <p:bldP spid="39" grpId="0"/>
      <p:bldP spid="40" grpId="0"/>
      <p:bldP spid="41" grpId="0" animBg="1"/>
      <p:bldP spid="46" grpId="0"/>
      <p:bldP spid="47" grpId="0"/>
      <p:bldP spid="48" grpId="0"/>
      <p:bldP spid="49" grpId="0" animBg="1"/>
      <p:bldP spid="55" grpId="0" animBg="1"/>
      <p:bldP spid="57" grpId="0" animBg="1"/>
      <p:bldP spid="62" grpId="0"/>
      <p:bldP spid="63" grpId="0" animBg="1"/>
      <p:bldP spid="1024" grpId="0" animBg="1"/>
      <p:bldP spid="1025" grpId="0"/>
      <p:bldP spid="1038" grpId="0"/>
      <p:bldP spid="1039" grpId="0" animBg="1"/>
      <p:bldP spid="1040" grpId="0"/>
      <p:bldP spid="1043" grpId="0" animBg="1"/>
      <p:bldP spid="1061" grpId="0" animBg="1"/>
      <p:bldP spid="1061" grpId="1" animBg="1"/>
      <p:bldP spid="1062" grpId="0"/>
      <p:bldP spid="1064" grpId="0" animBg="1"/>
      <p:bldP spid="5121" grpId="0" animBg="1"/>
      <p:bldP spid="5126" grpId="0" animBg="1"/>
      <p:bldP spid="5129" grpId="0" animBg="1"/>
      <p:bldP spid="51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F3B77">
                <a:alpha val="94902"/>
              </a:srgbClr>
            </a:gs>
            <a:gs pos="100000">
              <a:srgbClr val="0F3B77">
                <a:lumMod val="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AED3E0-A4F5-328F-8A27-32346F120148}"/>
              </a:ext>
            </a:extLst>
          </p:cNvPr>
          <p:cNvSpPr txBox="1"/>
          <p:nvPr/>
        </p:nvSpPr>
        <p:spPr>
          <a:xfrm>
            <a:off x="2962156" y="2644170"/>
            <a:ext cx="62676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b="1" dirty="0">
                <a:solidFill>
                  <a:schemeClr val="bg1"/>
                </a:solidFill>
                <a:latin typeface="Centaury Gothic"/>
              </a:rPr>
              <a:t>EXPLORING</a:t>
            </a:r>
            <a:r>
              <a:rPr lang="en-IN" sz="7200" b="1" dirty="0">
                <a:solidFill>
                  <a:schemeClr val="bg1"/>
                </a:solidFill>
                <a:latin typeface="Centaury Gothic"/>
              </a:rPr>
              <a:t>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46DCCE-F6F0-A168-E133-6EB5936A6C71}"/>
              </a:ext>
            </a:extLst>
          </p:cNvPr>
          <p:cNvCxnSpPr>
            <a:cxnSpLocks/>
          </p:cNvCxnSpPr>
          <p:nvPr/>
        </p:nvCxnSpPr>
        <p:spPr>
          <a:xfrm>
            <a:off x="6000750" y="2205990"/>
            <a:ext cx="0" cy="62106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10263C9-6472-488F-CE54-BCB4EE581BD7}"/>
              </a:ext>
            </a:extLst>
          </p:cNvPr>
          <p:cNvCxnSpPr>
            <a:cxnSpLocks/>
          </p:cNvCxnSpPr>
          <p:nvPr/>
        </p:nvCxnSpPr>
        <p:spPr>
          <a:xfrm>
            <a:off x="2423160" y="3429000"/>
            <a:ext cx="62103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65685F-0CF2-E4AE-6F01-2F34008C667D}"/>
              </a:ext>
            </a:extLst>
          </p:cNvPr>
          <p:cNvCxnSpPr>
            <a:cxnSpLocks/>
          </p:cNvCxnSpPr>
          <p:nvPr/>
        </p:nvCxnSpPr>
        <p:spPr>
          <a:xfrm>
            <a:off x="6000750" y="4080510"/>
            <a:ext cx="0" cy="58293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EC66C8-5667-7926-670E-0352C1699AF7}"/>
              </a:ext>
            </a:extLst>
          </p:cNvPr>
          <p:cNvCxnSpPr>
            <a:cxnSpLocks/>
          </p:cNvCxnSpPr>
          <p:nvPr/>
        </p:nvCxnSpPr>
        <p:spPr>
          <a:xfrm>
            <a:off x="9115544" y="3429000"/>
            <a:ext cx="62103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CB3D3B2-2068-38A4-589C-4E81A8437C36}"/>
              </a:ext>
            </a:extLst>
          </p:cNvPr>
          <p:cNvSpPr txBox="1"/>
          <p:nvPr/>
        </p:nvSpPr>
        <p:spPr>
          <a:xfrm>
            <a:off x="5651135" y="1583144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Ubuntu" panose="020B0504030602030204" pitchFamily="34" charset="0"/>
              </a:rPr>
              <a:t>WEB</a:t>
            </a:r>
            <a:endParaRPr lang="en-IN" sz="2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624E6-DB43-1323-A4EC-52045BFFBE03}"/>
              </a:ext>
            </a:extLst>
          </p:cNvPr>
          <p:cNvSpPr txBox="1"/>
          <p:nvPr/>
        </p:nvSpPr>
        <p:spPr>
          <a:xfrm>
            <a:off x="5679187" y="4829026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Ubuntu" panose="020B0504030602030204" pitchFamily="34" charset="0"/>
              </a:rPr>
              <a:t>APP</a:t>
            </a:r>
            <a:endParaRPr lang="en-IN" sz="20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70C314-6820-554F-CB0C-478DE0E39F04}"/>
              </a:ext>
            </a:extLst>
          </p:cNvPr>
          <p:cNvSpPr txBox="1"/>
          <p:nvPr/>
        </p:nvSpPr>
        <p:spPr>
          <a:xfrm>
            <a:off x="9856329" y="3228945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Ubuntu" panose="020B0504030602030204" pitchFamily="34" charset="0"/>
              </a:rPr>
              <a:t>M.L.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298D30-729B-D32D-99E9-C875FF0D0CB3}"/>
              </a:ext>
            </a:extLst>
          </p:cNvPr>
          <p:cNvSpPr txBox="1"/>
          <p:nvPr/>
        </p:nvSpPr>
        <p:spPr>
          <a:xfrm>
            <a:off x="1468859" y="3228945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F0"/>
                </a:solidFill>
                <a:latin typeface="Ubuntu" panose="020B050403060203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37082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3B77">
                <a:alpha val="94902"/>
              </a:srgbClr>
            </a:gs>
            <a:gs pos="100000">
              <a:srgbClr val="0F3B77">
                <a:lumMod val="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D348A11-8488-96F0-4E0E-000F1BD0AEEE}"/>
              </a:ext>
            </a:extLst>
          </p:cNvPr>
          <p:cNvSpPr/>
          <p:nvPr/>
        </p:nvSpPr>
        <p:spPr>
          <a:xfrm rot="5400000">
            <a:off x="11178923" y="8319836"/>
            <a:ext cx="6752688" cy="4715432"/>
          </a:xfrm>
          <a:custGeom>
            <a:avLst/>
            <a:gdLst>
              <a:gd name="connsiteX0" fmla="*/ 6252670 w 7761430"/>
              <a:gd name="connsiteY0" fmla="*/ 1300658 h 5419841"/>
              <a:gd name="connsiteX1" fmla="*/ 6577834 w 7761430"/>
              <a:gd name="connsiteY1" fmla="*/ 650330 h 5419841"/>
              <a:gd name="connsiteX2" fmla="*/ 7436266 w 7761430"/>
              <a:gd name="connsiteY2" fmla="*/ 650330 h 5419841"/>
              <a:gd name="connsiteX3" fmla="*/ 7761430 w 7761430"/>
              <a:gd name="connsiteY3" fmla="*/ 1300658 h 5419841"/>
              <a:gd name="connsiteX4" fmla="*/ 7436266 w 7761430"/>
              <a:gd name="connsiteY4" fmla="*/ 1950984 h 5419841"/>
              <a:gd name="connsiteX5" fmla="*/ 6577834 w 7761430"/>
              <a:gd name="connsiteY5" fmla="*/ 1950984 h 5419841"/>
              <a:gd name="connsiteX6" fmla="*/ 6252670 w 7761430"/>
              <a:gd name="connsiteY6" fmla="*/ 2666344 h 5419841"/>
              <a:gd name="connsiteX7" fmla="*/ 6577834 w 7761430"/>
              <a:gd name="connsiteY7" fmla="*/ 2016016 h 5419841"/>
              <a:gd name="connsiteX8" fmla="*/ 7436266 w 7761430"/>
              <a:gd name="connsiteY8" fmla="*/ 2016016 h 5419841"/>
              <a:gd name="connsiteX9" fmla="*/ 7761430 w 7761430"/>
              <a:gd name="connsiteY9" fmla="*/ 2666344 h 5419841"/>
              <a:gd name="connsiteX10" fmla="*/ 7436266 w 7761430"/>
              <a:gd name="connsiteY10" fmla="*/ 3316672 h 5419841"/>
              <a:gd name="connsiteX11" fmla="*/ 6577834 w 7761430"/>
              <a:gd name="connsiteY11" fmla="*/ 3316672 h 5419841"/>
              <a:gd name="connsiteX12" fmla="*/ 6252670 w 7761430"/>
              <a:gd name="connsiteY12" fmla="*/ 4032033 h 5419841"/>
              <a:gd name="connsiteX13" fmla="*/ 6577834 w 7761430"/>
              <a:gd name="connsiteY13" fmla="*/ 3381704 h 5419841"/>
              <a:gd name="connsiteX14" fmla="*/ 7436266 w 7761430"/>
              <a:gd name="connsiteY14" fmla="*/ 3381704 h 5419841"/>
              <a:gd name="connsiteX15" fmla="*/ 7761430 w 7761430"/>
              <a:gd name="connsiteY15" fmla="*/ 4032033 h 5419841"/>
              <a:gd name="connsiteX16" fmla="*/ 7436266 w 7761430"/>
              <a:gd name="connsiteY16" fmla="*/ 4682360 h 5419841"/>
              <a:gd name="connsiteX17" fmla="*/ 6577834 w 7761430"/>
              <a:gd name="connsiteY17" fmla="*/ 4682360 h 5419841"/>
              <a:gd name="connsiteX18" fmla="*/ 5006039 w 7761430"/>
              <a:gd name="connsiteY18" fmla="*/ 650328 h 5419841"/>
              <a:gd name="connsiteX19" fmla="*/ 5331203 w 7761430"/>
              <a:gd name="connsiteY19" fmla="*/ 0 h 5419841"/>
              <a:gd name="connsiteX20" fmla="*/ 6189635 w 7761430"/>
              <a:gd name="connsiteY20" fmla="*/ 0 h 5419841"/>
              <a:gd name="connsiteX21" fmla="*/ 6514799 w 7761430"/>
              <a:gd name="connsiteY21" fmla="*/ 650328 h 5419841"/>
              <a:gd name="connsiteX22" fmla="*/ 6189635 w 7761430"/>
              <a:gd name="connsiteY22" fmla="*/ 1300656 h 5419841"/>
              <a:gd name="connsiteX23" fmla="*/ 5331203 w 7761430"/>
              <a:gd name="connsiteY23" fmla="*/ 1300656 h 5419841"/>
              <a:gd name="connsiteX24" fmla="*/ 5006039 w 7761430"/>
              <a:gd name="connsiteY24" fmla="*/ 2016016 h 5419841"/>
              <a:gd name="connsiteX25" fmla="*/ 5331203 w 7761430"/>
              <a:gd name="connsiteY25" fmla="*/ 1365688 h 5419841"/>
              <a:gd name="connsiteX26" fmla="*/ 6189635 w 7761430"/>
              <a:gd name="connsiteY26" fmla="*/ 1365688 h 5419841"/>
              <a:gd name="connsiteX27" fmla="*/ 6514799 w 7761430"/>
              <a:gd name="connsiteY27" fmla="*/ 2016016 h 5419841"/>
              <a:gd name="connsiteX28" fmla="*/ 6189635 w 7761430"/>
              <a:gd name="connsiteY28" fmla="*/ 2666342 h 5419841"/>
              <a:gd name="connsiteX29" fmla="*/ 5331203 w 7761430"/>
              <a:gd name="connsiteY29" fmla="*/ 2666342 h 5419841"/>
              <a:gd name="connsiteX30" fmla="*/ 5006039 w 7761430"/>
              <a:gd name="connsiteY30" fmla="*/ 3381704 h 5419841"/>
              <a:gd name="connsiteX31" fmla="*/ 5331203 w 7761430"/>
              <a:gd name="connsiteY31" fmla="*/ 2731376 h 5419841"/>
              <a:gd name="connsiteX32" fmla="*/ 6189635 w 7761430"/>
              <a:gd name="connsiteY32" fmla="*/ 2731376 h 5419841"/>
              <a:gd name="connsiteX33" fmla="*/ 6514799 w 7761430"/>
              <a:gd name="connsiteY33" fmla="*/ 3381704 h 5419841"/>
              <a:gd name="connsiteX34" fmla="*/ 6189635 w 7761430"/>
              <a:gd name="connsiteY34" fmla="*/ 4032031 h 5419841"/>
              <a:gd name="connsiteX35" fmla="*/ 5331203 w 7761430"/>
              <a:gd name="connsiteY35" fmla="*/ 4032031 h 5419841"/>
              <a:gd name="connsiteX36" fmla="*/ 3759409 w 7761430"/>
              <a:gd name="connsiteY36" fmla="*/ 1337234 h 5419841"/>
              <a:gd name="connsiteX37" fmla="*/ 4084572 w 7761430"/>
              <a:gd name="connsiteY37" fmla="*/ 686906 h 5419841"/>
              <a:gd name="connsiteX38" fmla="*/ 4943004 w 7761430"/>
              <a:gd name="connsiteY38" fmla="*/ 686906 h 5419841"/>
              <a:gd name="connsiteX39" fmla="*/ 5268168 w 7761430"/>
              <a:gd name="connsiteY39" fmla="*/ 1337234 h 5419841"/>
              <a:gd name="connsiteX40" fmla="*/ 4943004 w 7761430"/>
              <a:gd name="connsiteY40" fmla="*/ 1987560 h 5419841"/>
              <a:gd name="connsiteX41" fmla="*/ 4084572 w 7761430"/>
              <a:gd name="connsiteY41" fmla="*/ 1987560 h 5419841"/>
              <a:gd name="connsiteX42" fmla="*/ 3759409 w 7761430"/>
              <a:gd name="connsiteY42" fmla="*/ 2702920 h 5419841"/>
              <a:gd name="connsiteX43" fmla="*/ 4084572 w 7761430"/>
              <a:gd name="connsiteY43" fmla="*/ 2052592 h 5419841"/>
              <a:gd name="connsiteX44" fmla="*/ 4943004 w 7761430"/>
              <a:gd name="connsiteY44" fmla="*/ 2052592 h 5419841"/>
              <a:gd name="connsiteX45" fmla="*/ 5268168 w 7761430"/>
              <a:gd name="connsiteY45" fmla="*/ 2702920 h 5419841"/>
              <a:gd name="connsiteX46" fmla="*/ 4943004 w 7761430"/>
              <a:gd name="connsiteY46" fmla="*/ 3353248 h 5419841"/>
              <a:gd name="connsiteX47" fmla="*/ 4084572 w 7761430"/>
              <a:gd name="connsiteY47" fmla="*/ 3353248 h 5419841"/>
              <a:gd name="connsiteX48" fmla="*/ 3759409 w 7761430"/>
              <a:gd name="connsiteY48" fmla="*/ 4068609 h 5419841"/>
              <a:gd name="connsiteX49" fmla="*/ 4084572 w 7761430"/>
              <a:gd name="connsiteY49" fmla="*/ 3418280 h 5419841"/>
              <a:gd name="connsiteX50" fmla="*/ 4943004 w 7761430"/>
              <a:gd name="connsiteY50" fmla="*/ 3418280 h 5419841"/>
              <a:gd name="connsiteX51" fmla="*/ 5268168 w 7761430"/>
              <a:gd name="connsiteY51" fmla="*/ 4068609 h 5419841"/>
              <a:gd name="connsiteX52" fmla="*/ 4943004 w 7761430"/>
              <a:gd name="connsiteY52" fmla="*/ 4718936 h 5419841"/>
              <a:gd name="connsiteX53" fmla="*/ 4084572 w 7761430"/>
              <a:gd name="connsiteY53" fmla="*/ 4718936 h 5419841"/>
              <a:gd name="connsiteX54" fmla="*/ 2512777 w 7761430"/>
              <a:gd name="connsiteY54" fmla="*/ 2016016 h 5419841"/>
              <a:gd name="connsiteX55" fmla="*/ 2837941 w 7761430"/>
              <a:gd name="connsiteY55" fmla="*/ 1365688 h 5419841"/>
              <a:gd name="connsiteX56" fmla="*/ 3696373 w 7761430"/>
              <a:gd name="connsiteY56" fmla="*/ 1365688 h 5419841"/>
              <a:gd name="connsiteX57" fmla="*/ 4021536 w 7761430"/>
              <a:gd name="connsiteY57" fmla="*/ 2016016 h 5419841"/>
              <a:gd name="connsiteX58" fmla="*/ 3696373 w 7761430"/>
              <a:gd name="connsiteY58" fmla="*/ 2666344 h 5419841"/>
              <a:gd name="connsiteX59" fmla="*/ 2837941 w 7761430"/>
              <a:gd name="connsiteY59" fmla="*/ 2666344 h 5419841"/>
              <a:gd name="connsiteX60" fmla="*/ 2512777 w 7761430"/>
              <a:gd name="connsiteY60" fmla="*/ 3381704 h 5419841"/>
              <a:gd name="connsiteX61" fmla="*/ 2837941 w 7761430"/>
              <a:gd name="connsiteY61" fmla="*/ 2731376 h 5419841"/>
              <a:gd name="connsiteX62" fmla="*/ 3696373 w 7761430"/>
              <a:gd name="connsiteY62" fmla="*/ 2731376 h 5419841"/>
              <a:gd name="connsiteX63" fmla="*/ 4021536 w 7761430"/>
              <a:gd name="connsiteY63" fmla="*/ 3381704 h 5419841"/>
              <a:gd name="connsiteX64" fmla="*/ 3696373 w 7761430"/>
              <a:gd name="connsiteY64" fmla="*/ 4032031 h 5419841"/>
              <a:gd name="connsiteX65" fmla="*/ 2837941 w 7761430"/>
              <a:gd name="connsiteY65" fmla="*/ 4032031 h 5419841"/>
              <a:gd name="connsiteX66" fmla="*/ 2512777 w 7761430"/>
              <a:gd name="connsiteY66" fmla="*/ 4747392 h 5419841"/>
              <a:gd name="connsiteX67" fmla="*/ 2837941 w 7761430"/>
              <a:gd name="connsiteY67" fmla="*/ 4097064 h 5419841"/>
              <a:gd name="connsiteX68" fmla="*/ 3696373 w 7761430"/>
              <a:gd name="connsiteY68" fmla="*/ 4097064 h 5419841"/>
              <a:gd name="connsiteX69" fmla="*/ 4021536 w 7761430"/>
              <a:gd name="connsiteY69" fmla="*/ 4747392 h 5419841"/>
              <a:gd name="connsiteX70" fmla="*/ 3696373 w 7761430"/>
              <a:gd name="connsiteY70" fmla="*/ 5397719 h 5419841"/>
              <a:gd name="connsiteX71" fmla="*/ 2837941 w 7761430"/>
              <a:gd name="connsiteY71" fmla="*/ 5397719 h 5419841"/>
              <a:gd name="connsiteX72" fmla="*/ 1266145 w 7761430"/>
              <a:gd name="connsiteY72" fmla="*/ 1337234 h 5419841"/>
              <a:gd name="connsiteX73" fmla="*/ 1591309 w 7761430"/>
              <a:gd name="connsiteY73" fmla="*/ 686906 h 5419841"/>
              <a:gd name="connsiteX74" fmla="*/ 2449741 w 7761430"/>
              <a:gd name="connsiteY74" fmla="*/ 686906 h 5419841"/>
              <a:gd name="connsiteX75" fmla="*/ 2774905 w 7761430"/>
              <a:gd name="connsiteY75" fmla="*/ 1337234 h 5419841"/>
              <a:gd name="connsiteX76" fmla="*/ 2449741 w 7761430"/>
              <a:gd name="connsiteY76" fmla="*/ 1987560 h 5419841"/>
              <a:gd name="connsiteX77" fmla="*/ 1591309 w 7761430"/>
              <a:gd name="connsiteY77" fmla="*/ 1987560 h 5419841"/>
              <a:gd name="connsiteX78" fmla="*/ 1266145 w 7761430"/>
              <a:gd name="connsiteY78" fmla="*/ 4068609 h 5419841"/>
              <a:gd name="connsiteX79" fmla="*/ 1591310 w 7761430"/>
              <a:gd name="connsiteY79" fmla="*/ 3418280 h 5419841"/>
              <a:gd name="connsiteX80" fmla="*/ 2449741 w 7761430"/>
              <a:gd name="connsiteY80" fmla="*/ 3418280 h 5419841"/>
              <a:gd name="connsiteX81" fmla="*/ 2774905 w 7761430"/>
              <a:gd name="connsiteY81" fmla="*/ 4068609 h 5419841"/>
              <a:gd name="connsiteX82" fmla="*/ 2449741 w 7761430"/>
              <a:gd name="connsiteY82" fmla="*/ 4718936 h 5419841"/>
              <a:gd name="connsiteX83" fmla="*/ 1591310 w 7761430"/>
              <a:gd name="connsiteY83" fmla="*/ 4718936 h 5419841"/>
              <a:gd name="connsiteX84" fmla="*/ 1266145 w 7761430"/>
              <a:gd name="connsiteY84" fmla="*/ 2702920 h 5419841"/>
              <a:gd name="connsiteX85" fmla="*/ 1591309 w 7761430"/>
              <a:gd name="connsiteY85" fmla="*/ 2052592 h 5419841"/>
              <a:gd name="connsiteX86" fmla="*/ 2449741 w 7761430"/>
              <a:gd name="connsiteY86" fmla="*/ 2052592 h 5419841"/>
              <a:gd name="connsiteX87" fmla="*/ 2774905 w 7761430"/>
              <a:gd name="connsiteY87" fmla="*/ 2702920 h 5419841"/>
              <a:gd name="connsiteX88" fmla="*/ 2449741 w 7761430"/>
              <a:gd name="connsiteY88" fmla="*/ 3353248 h 5419841"/>
              <a:gd name="connsiteX89" fmla="*/ 1591309 w 7761430"/>
              <a:gd name="connsiteY89" fmla="*/ 3353248 h 5419841"/>
              <a:gd name="connsiteX90" fmla="*/ 19513 w 7761430"/>
              <a:gd name="connsiteY90" fmla="*/ 658450 h 5419841"/>
              <a:gd name="connsiteX91" fmla="*/ 344677 w 7761430"/>
              <a:gd name="connsiteY91" fmla="*/ 8122 h 5419841"/>
              <a:gd name="connsiteX92" fmla="*/ 1203109 w 7761430"/>
              <a:gd name="connsiteY92" fmla="*/ 8122 h 5419841"/>
              <a:gd name="connsiteX93" fmla="*/ 1528273 w 7761430"/>
              <a:gd name="connsiteY93" fmla="*/ 658450 h 5419841"/>
              <a:gd name="connsiteX94" fmla="*/ 1203109 w 7761430"/>
              <a:gd name="connsiteY94" fmla="*/ 1308778 h 5419841"/>
              <a:gd name="connsiteX95" fmla="*/ 344677 w 7761430"/>
              <a:gd name="connsiteY95" fmla="*/ 1308778 h 5419841"/>
              <a:gd name="connsiteX96" fmla="*/ 19513 w 7761430"/>
              <a:gd name="connsiteY96" fmla="*/ 2024138 h 5419841"/>
              <a:gd name="connsiteX97" fmla="*/ 344677 w 7761430"/>
              <a:gd name="connsiteY97" fmla="*/ 1373810 h 5419841"/>
              <a:gd name="connsiteX98" fmla="*/ 1203109 w 7761430"/>
              <a:gd name="connsiteY98" fmla="*/ 1373810 h 5419841"/>
              <a:gd name="connsiteX99" fmla="*/ 1528273 w 7761430"/>
              <a:gd name="connsiteY99" fmla="*/ 2024138 h 5419841"/>
              <a:gd name="connsiteX100" fmla="*/ 1203109 w 7761430"/>
              <a:gd name="connsiteY100" fmla="*/ 2674464 h 5419841"/>
              <a:gd name="connsiteX101" fmla="*/ 344677 w 7761430"/>
              <a:gd name="connsiteY101" fmla="*/ 2674464 h 5419841"/>
              <a:gd name="connsiteX102" fmla="*/ 19513 w 7761430"/>
              <a:gd name="connsiteY102" fmla="*/ 3389826 h 5419841"/>
              <a:gd name="connsiteX103" fmla="*/ 344677 w 7761430"/>
              <a:gd name="connsiteY103" fmla="*/ 2739498 h 5419841"/>
              <a:gd name="connsiteX104" fmla="*/ 1203109 w 7761430"/>
              <a:gd name="connsiteY104" fmla="*/ 2739498 h 5419841"/>
              <a:gd name="connsiteX105" fmla="*/ 1528273 w 7761430"/>
              <a:gd name="connsiteY105" fmla="*/ 3389826 h 5419841"/>
              <a:gd name="connsiteX106" fmla="*/ 1203109 w 7761430"/>
              <a:gd name="connsiteY106" fmla="*/ 4040153 h 5419841"/>
              <a:gd name="connsiteX107" fmla="*/ 344677 w 7761430"/>
              <a:gd name="connsiteY107" fmla="*/ 4040153 h 5419841"/>
              <a:gd name="connsiteX108" fmla="*/ 0 w 7761430"/>
              <a:gd name="connsiteY108" fmla="*/ 4769514 h 5419841"/>
              <a:gd name="connsiteX109" fmla="*/ 325164 w 7761430"/>
              <a:gd name="connsiteY109" fmla="*/ 4119186 h 5419841"/>
              <a:gd name="connsiteX110" fmla="*/ 1183596 w 7761430"/>
              <a:gd name="connsiteY110" fmla="*/ 4119186 h 5419841"/>
              <a:gd name="connsiteX111" fmla="*/ 1508761 w 7761430"/>
              <a:gd name="connsiteY111" fmla="*/ 4769514 h 5419841"/>
              <a:gd name="connsiteX112" fmla="*/ 1183596 w 7761430"/>
              <a:gd name="connsiteY112" fmla="*/ 5419841 h 5419841"/>
              <a:gd name="connsiteX113" fmla="*/ 325164 w 7761430"/>
              <a:gd name="connsiteY113" fmla="*/ 5419841 h 541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7761430" h="5419841">
                <a:moveTo>
                  <a:pt x="6252670" y="1300658"/>
                </a:moveTo>
                <a:lnTo>
                  <a:pt x="6577834" y="650330"/>
                </a:lnTo>
                <a:lnTo>
                  <a:pt x="7436266" y="650330"/>
                </a:lnTo>
                <a:lnTo>
                  <a:pt x="7761430" y="1300658"/>
                </a:lnTo>
                <a:lnTo>
                  <a:pt x="7436266" y="1950984"/>
                </a:lnTo>
                <a:lnTo>
                  <a:pt x="6577834" y="1950984"/>
                </a:lnTo>
                <a:close/>
                <a:moveTo>
                  <a:pt x="6252670" y="2666344"/>
                </a:moveTo>
                <a:lnTo>
                  <a:pt x="6577834" y="2016016"/>
                </a:lnTo>
                <a:lnTo>
                  <a:pt x="7436266" y="2016016"/>
                </a:lnTo>
                <a:lnTo>
                  <a:pt x="7761430" y="2666344"/>
                </a:lnTo>
                <a:lnTo>
                  <a:pt x="7436266" y="3316672"/>
                </a:lnTo>
                <a:lnTo>
                  <a:pt x="6577834" y="3316672"/>
                </a:lnTo>
                <a:close/>
                <a:moveTo>
                  <a:pt x="6252670" y="4032033"/>
                </a:moveTo>
                <a:lnTo>
                  <a:pt x="6577834" y="3381704"/>
                </a:lnTo>
                <a:lnTo>
                  <a:pt x="7436266" y="3381704"/>
                </a:lnTo>
                <a:lnTo>
                  <a:pt x="7761430" y="4032033"/>
                </a:lnTo>
                <a:lnTo>
                  <a:pt x="7436266" y="4682360"/>
                </a:lnTo>
                <a:lnTo>
                  <a:pt x="6577834" y="4682360"/>
                </a:lnTo>
                <a:close/>
                <a:moveTo>
                  <a:pt x="5006039" y="650328"/>
                </a:moveTo>
                <a:lnTo>
                  <a:pt x="5331203" y="0"/>
                </a:lnTo>
                <a:lnTo>
                  <a:pt x="6189635" y="0"/>
                </a:lnTo>
                <a:lnTo>
                  <a:pt x="6514799" y="650328"/>
                </a:lnTo>
                <a:lnTo>
                  <a:pt x="6189635" y="1300656"/>
                </a:lnTo>
                <a:lnTo>
                  <a:pt x="5331203" y="1300656"/>
                </a:lnTo>
                <a:close/>
                <a:moveTo>
                  <a:pt x="5006039" y="2016016"/>
                </a:moveTo>
                <a:lnTo>
                  <a:pt x="5331203" y="1365688"/>
                </a:lnTo>
                <a:lnTo>
                  <a:pt x="6189635" y="1365688"/>
                </a:lnTo>
                <a:lnTo>
                  <a:pt x="6514799" y="2016016"/>
                </a:lnTo>
                <a:lnTo>
                  <a:pt x="6189635" y="2666342"/>
                </a:lnTo>
                <a:lnTo>
                  <a:pt x="5331203" y="2666342"/>
                </a:lnTo>
                <a:close/>
                <a:moveTo>
                  <a:pt x="5006039" y="3381704"/>
                </a:moveTo>
                <a:lnTo>
                  <a:pt x="5331203" y="2731376"/>
                </a:lnTo>
                <a:lnTo>
                  <a:pt x="6189635" y="2731376"/>
                </a:lnTo>
                <a:lnTo>
                  <a:pt x="6514799" y="3381704"/>
                </a:lnTo>
                <a:lnTo>
                  <a:pt x="6189635" y="4032031"/>
                </a:lnTo>
                <a:lnTo>
                  <a:pt x="5331203" y="4032031"/>
                </a:lnTo>
                <a:close/>
                <a:moveTo>
                  <a:pt x="3759409" y="1337234"/>
                </a:moveTo>
                <a:lnTo>
                  <a:pt x="4084572" y="686906"/>
                </a:lnTo>
                <a:lnTo>
                  <a:pt x="4943004" y="686906"/>
                </a:lnTo>
                <a:lnTo>
                  <a:pt x="5268168" y="1337234"/>
                </a:lnTo>
                <a:lnTo>
                  <a:pt x="4943004" y="1987560"/>
                </a:lnTo>
                <a:lnTo>
                  <a:pt x="4084572" y="1987560"/>
                </a:lnTo>
                <a:close/>
                <a:moveTo>
                  <a:pt x="3759409" y="2702920"/>
                </a:moveTo>
                <a:lnTo>
                  <a:pt x="4084572" y="2052592"/>
                </a:lnTo>
                <a:lnTo>
                  <a:pt x="4943004" y="2052592"/>
                </a:lnTo>
                <a:lnTo>
                  <a:pt x="5268168" y="2702920"/>
                </a:lnTo>
                <a:lnTo>
                  <a:pt x="4943004" y="3353248"/>
                </a:lnTo>
                <a:lnTo>
                  <a:pt x="4084572" y="3353248"/>
                </a:lnTo>
                <a:close/>
                <a:moveTo>
                  <a:pt x="3759409" y="4068609"/>
                </a:moveTo>
                <a:lnTo>
                  <a:pt x="4084572" y="3418280"/>
                </a:lnTo>
                <a:lnTo>
                  <a:pt x="4943004" y="3418280"/>
                </a:lnTo>
                <a:lnTo>
                  <a:pt x="5268168" y="4068609"/>
                </a:lnTo>
                <a:lnTo>
                  <a:pt x="4943004" y="4718936"/>
                </a:lnTo>
                <a:lnTo>
                  <a:pt x="4084572" y="4718936"/>
                </a:lnTo>
                <a:close/>
                <a:moveTo>
                  <a:pt x="2512777" y="2016016"/>
                </a:moveTo>
                <a:lnTo>
                  <a:pt x="2837941" y="1365688"/>
                </a:lnTo>
                <a:lnTo>
                  <a:pt x="3696373" y="1365688"/>
                </a:lnTo>
                <a:lnTo>
                  <a:pt x="4021536" y="2016016"/>
                </a:lnTo>
                <a:lnTo>
                  <a:pt x="3696373" y="2666344"/>
                </a:lnTo>
                <a:lnTo>
                  <a:pt x="2837941" y="2666344"/>
                </a:lnTo>
                <a:close/>
                <a:moveTo>
                  <a:pt x="2512777" y="3381704"/>
                </a:moveTo>
                <a:lnTo>
                  <a:pt x="2837941" y="2731376"/>
                </a:lnTo>
                <a:lnTo>
                  <a:pt x="3696373" y="2731376"/>
                </a:lnTo>
                <a:lnTo>
                  <a:pt x="4021536" y="3381704"/>
                </a:lnTo>
                <a:lnTo>
                  <a:pt x="3696373" y="4032031"/>
                </a:lnTo>
                <a:lnTo>
                  <a:pt x="2837941" y="4032031"/>
                </a:lnTo>
                <a:close/>
                <a:moveTo>
                  <a:pt x="2512777" y="4747392"/>
                </a:moveTo>
                <a:lnTo>
                  <a:pt x="2837941" y="4097064"/>
                </a:lnTo>
                <a:lnTo>
                  <a:pt x="3696373" y="4097064"/>
                </a:lnTo>
                <a:lnTo>
                  <a:pt x="4021536" y="4747392"/>
                </a:lnTo>
                <a:lnTo>
                  <a:pt x="3696373" y="5397719"/>
                </a:lnTo>
                <a:lnTo>
                  <a:pt x="2837941" y="5397719"/>
                </a:lnTo>
                <a:close/>
                <a:moveTo>
                  <a:pt x="1266145" y="1337234"/>
                </a:moveTo>
                <a:lnTo>
                  <a:pt x="1591309" y="686906"/>
                </a:lnTo>
                <a:lnTo>
                  <a:pt x="2449741" y="686906"/>
                </a:lnTo>
                <a:lnTo>
                  <a:pt x="2774905" y="1337234"/>
                </a:lnTo>
                <a:lnTo>
                  <a:pt x="2449741" y="1987560"/>
                </a:lnTo>
                <a:lnTo>
                  <a:pt x="1591309" y="1987560"/>
                </a:lnTo>
                <a:close/>
                <a:moveTo>
                  <a:pt x="1266145" y="4068609"/>
                </a:moveTo>
                <a:lnTo>
                  <a:pt x="1591310" y="3418280"/>
                </a:lnTo>
                <a:lnTo>
                  <a:pt x="2449741" y="3418280"/>
                </a:lnTo>
                <a:lnTo>
                  <a:pt x="2774905" y="4068609"/>
                </a:lnTo>
                <a:lnTo>
                  <a:pt x="2449741" y="4718936"/>
                </a:lnTo>
                <a:lnTo>
                  <a:pt x="1591310" y="4718936"/>
                </a:lnTo>
                <a:close/>
                <a:moveTo>
                  <a:pt x="1266145" y="2702920"/>
                </a:moveTo>
                <a:lnTo>
                  <a:pt x="1591309" y="2052592"/>
                </a:lnTo>
                <a:lnTo>
                  <a:pt x="2449741" y="2052592"/>
                </a:lnTo>
                <a:lnTo>
                  <a:pt x="2774905" y="2702920"/>
                </a:lnTo>
                <a:lnTo>
                  <a:pt x="2449741" y="3353248"/>
                </a:lnTo>
                <a:lnTo>
                  <a:pt x="1591309" y="3353248"/>
                </a:lnTo>
                <a:close/>
                <a:moveTo>
                  <a:pt x="19513" y="658450"/>
                </a:moveTo>
                <a:lnTo>
                  <a:pt x="344677" y="8122"/>
                </a:lnTo>
                <a:lnTo>
                  <a:pt x="1203109" y="8122"/>
                </a:lnTo>
                <a:lnTo>
                  <a:pt x="1528273" y="658450"/>
                </a:lnTo>
                <a:lnTo>
                  <a:pt x="1203109" y="1308778"/>
                </a:lnTo>
                <a:lnTo>
                  <a:pt x="344677" y="1308778"/>
                </a:lnTo>
                <a:close/>
                <a:moveTo>
                  <a:pt x="19513" y="2024138"/>
                </a:moveTo>
                <a:lnTo>
                  <a:pt x="344677" y="1373810"/>
                </a:lnTo>
                <a:lnTo>
                  <a:pt x="1203109" y="1373810"/>
                </a:lnTo>
                <a:lnTo>
                  <a:pt x="1528273" y="2024138"/>
                </a:lnTo>
                <a:lnTo>
                  <a:pt x="1203109" y="2674464"/>
                </a:lnTo>
                <a:lnTo>
                  <a:pt x="344677" y="2674464"/>
                </a:lnTo>
                <a:close/>
                <a:moveTo>
                  <a:pt x="19513" y="3389826"/>
                </a:moveTo>
                <a:lnTo>
                  <a:pt x="344677" y="2739498"/>
                </a:lnTo>
                <a:lnTo>
                  <a:pt x="1203109" y="2739498"/>
                </a:lnTo>
                <a:lnTo>
                  <a:pt x="1528273" y="3389826"/>
                </a:lnTo>
                <a:lnTo>
                  <a:pt x="1203109" y="4040153"/>
                </a:lnTo>
                <a:lnTo>
                  <a:pt x="344677" y="4040153"/>
                </a:lnTo>
                <a:close/>
                <a:moveTo>
                  <a:pt x="0" y="4769514"/>
                </a:moveTo>
                <a:lnTo>
                  <a:pt x="325164" y="4119186"/>
                </a:lnTo>
                <a:lnTo>
                  <a:pt x="1183596" y="4119186"/>
                </a:lnTo>
                <a:lnTo>
                  <a:pt x="1508761" y="4769514"/>
                </a:lnTo>
                <a:lnTo>
                  <a:pt x="1183596" y="5419841"/>
                </a:lnTo>
                <a:lnTo>
                  <a:pt x="325164" y="5419841"/>
                </a:ln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>
            <a:innerShdw blurRad="190500" dist="114300" dir="12540000">
              <a:prstClr val="black">
                <a:alpha val="85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0A536E-8CE7-FA0C-F554-AD91CD674947}"/>
              </a:ext>
            </a:extLst>
          </p:cNvPr>
          <p:cNvSpPr txBox="1"/>
          <p:nvPr/>
        </p:nvSpPr>
        <p:spPr>
          <a:xfrm>
            <a:off x="2031991" y="1679753"/>
            <a:ext cx="81280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F0502020204030204" pitchFamily="34" charset="0"/>
                <a:cs typeface="Rubik" pitchFamily="2" charset="-79"/>
              </a:rPr>
              <a:t>PROGRAMING AND</a:t>
            </a:r>
          </a:p>
          <a:p>
            <a:pPr algn="ctr">
              <a:lnSpc>
                <a:spcPts val="6000"/>
              </a:lnSpc>
            </a:pPr>
            <a:r>
              <a:rPr 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F0502020204030204" pitchFamily="34" charset="0"/>
                <a:cs typeface="Rubik" pitchFamily="2" charset="-79"/>
              </a:rPr>
              <a:t>DEVELOPMENT</a:t>
            </a:r>
            <a:endParaRPr lang="en-I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F0502020204030204" pitchFamily="34" charset="0"/>
              <a:cs typeface="Rubik" pitchFamily="2" charset="-79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EF59BD9-3035-40A8-D409-C3601AF93C14}"/>
              </a:ext>
            </a:extLst>
          </p:cNvPr>
          <p:cNvSpPr txBox="1"/>
          <p:nvPr/>
        </p:nvSpPr>
        <p:spPr>
          <a:xfrm>
            <a:off x="4544955" y="2957026"/>
            <a:ext cx="410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E0B5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low Solid Italic" panose="04030604020F02020D02" pitchFamily="82" charset="0"/>
              </a:rPr>
              <a:t>For Students</a:t>
            </a:r>
            <a:endParaRPr lang="en-IN" sz="4000" dirty="0">
              <a:solidFill>
                <a:srgbClr val="E0B5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low Solid Italic" panose="04030604020F02020D02" pitchFamily="82" charset="0"/>
            </a:endParaRPr>
          </a:p>
        </p:txBody>
      </p:sp>
      <p:pic>
        <p:nvPicPr>
          <p:cNvPr id="1031" name="Picture 14" descr="Program Coding Icon Pack">
            <a:extLst>
              <a:ext uri="{FF2B5EF4-FFF2-40B4-BE49-F238E27FC236}">
                <a16:creationId xmlns:a16="http://schemas.microsoft.com/office/drawing/2014/main" id="{812E9037-EE6B-0AF9-5FA5-8FA53CE4A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28" b="63392"/>
          <a:stretch/>
        </p:blipFill>
        <p:spPr bwMode="auto">
          <a:xfrm>
            <a:off x="-3569824" y="3205773"/>
            <a:ext cx="1907240" cy="196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1D4C64-A18C-AA96-B10D-2C228612470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187" y="3888520"/>
            <a:ext cx="5929126" cy="309796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68C27D9-3968-62F5-F418-76851A6697B9}"/>
              </a:ext>
            </a:extLst>
          </p:cNvPr>
          <p:cNvGrpSpPr/>
          <p:nvPr/>
        </p:nvGrpSpPr>
        <p:grpSpPr>
          <a:xfrm>
            <a:off x="1177290" y="8097553"/>
            <a:ext cx="2142107" cy="2065477"/>
            <a:chOff x="1177290" y="2394961"/>
            <a:chExt cx="2142107" cy="206547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Picture 2" descr="Good Phone Backgrounds, Minimalist Wallpaper, Simple, 50% OFF">
              <a:extLst>
                <a:ext uri="{FF2B5EF4-FFF2-40B4-BE49-F238E27FC236}">
                  <a16:creationId xmlns:a16="http://schemas.microsoft.com/office/drawing/2014/main" id="{E19DC8C7-7AE2-D468-F4C1-4364A42FFA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93" b="17127"/>
            <a:stretch/>
          </p:blipFill>
          <p:spPr bwMode="auto">
            <a:xfrm>
              <a:off x="1177290" y="2394961"/>
              <a:ext cx="1937715" cy="1388369"/>
            </a:xfrm>
            <a:prstGeom prst="roundRect">
              <a:avLst>
                <a:gd name="adj" fmla="val 837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F8187B8-A42F-A175-D68A-3FAB2B6DBFF4}"/>
                </a:ext>
              </a:extLst>
            </p:cNvPr>
            <p:cNvSpPr txBox="1"/>
            <p:nvPr/>
          </p:nvSpPr>
          <p:spPr>
            <a:xfrm>
              <a:off x="1177290" y="3783330"/>
              <a:ext cx="214210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Ubuntu" panose="020B0504030602030204" pitchFamily="34" charset="0"/>
                </a:rPr>
                <a:t>Nature of Programming</a:t>
              </a:r>
            </a:p>
            <a:p>
              <a:endParaRPr lang="en-IN" sz="2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A589832-BF40-F29A-77EB-9024D02D046D}"/>
              </a:ext>
            </a:extLst>
          </p:cNvPr>
          <p:cNvGrpSpPr/>
          <p:nvPr/>
        </p:nvGrpSpPr>
        <p:grpSpPr>
          <a:xfrm>
            <a:off x="3483987" y="8097552"/>
            <a:ext cx="2142107" cy="2065478"/>
            <a:chOff x="3483987" y="2394960"/>
            <a:chExt cx="2142107" cy="20654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9F21318-16EC-7103-7E75-F734E8E284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27" b="16923"/>
            <a:stretch/>
          </p:blipFill>
          <p:spPr>
            <a:xfrm>
              <a:off x="3483987" y="2394960"/>
              <a:ext cx="1940420" cy="1388369"/>
            </a:xfrm>
            <a:prstGeom prst="roundRect">
              <a:avLst>
                <a:gd name="adj" fmla="val 13058"/>
              </a:avLst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57902B-772B-EA72-867B-394A2EF9DEDB}"/>
                </a:ext>
              </a:extLst>
            </p:cNvPr>
            <p:cNvSpPr txBox="1"/>
            <p:nvPr/>
          </p:nvSpPr>
          <p:spPr>
            <a:xfrm>
              <a:off x="3483987" y="3783330"/>
              <a:ext cx="214210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Ubuntu" panose="020B0504030602030204" pitchFamily="34" charset="0"/>
                </a:rPr>
                <a:t>Different languages</a:t>
              </a:r>
            </a:p>
            <a:p>
              <a:endParaRPr lang="en-IN" sz="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ED1AC7C-412D-797F-CDCE-3AECE92DD7A7}"/>
              </a:ext>
            </a:extLst>
          </p:cNvPr>
          <p:cNvGrpSpPr/>
          <p:nvPr/>
        </p:nvGrpSpPr>
        <p:grpSpPr>
          <a:xfrm>
            <a:off x="5707466" y="8097552"/>
            <a:ext cx="2142107" cy="1788479"/>
            <a:chOff x="5707466" y="2394960"/>
            <a:chExt cx="2142107" cy="17884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Picture 2" descr="Pop Art Background, Orange Rays By GabiMedia On DeviantArt, 56% OFF">
              <a:extLst>
                <a:ext uri="{FF2B5EF4-FFF2-40B4-BE49-F238E27FC236}">
                  <a16:creationId xmlns:a16="http://schemas.microsoft.com/office/drawing/2014/main" id="{8C431338-1A50-A1B1-6823-EB52E5C3A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7121" y="2394960"/>
              <a:ext cx="2080947" cy="138836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8439D4-4D2D-1181-328A-7A428E07C096}"/>
                </a:ext>
              </a:extLst>
            </p:cNvPr>
            <p:cNvSpPr txBox="1"/>
            <p:nvPr/>
          </p:nvSpPr>
          <p:spPr>
            <a:xfrm>
              <a:off x="5707466" y="3783329"/>
              <a:ext cx="21421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Ubuntu" panose="020B0504030602030204" pitchFamily="34" charset="0"/>
                </a:rPr>
                <a:t>Explore</a:t>
              </a:r>
            </a:p>
            <a:p>
              <a:endParaRPr lang="en-IN" sz="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80E380-2172-FD88-57C2-02B36EC88A43}"/>
              </a:ext>
            </a:extLst>
          </p:cNvPr>
          <p:cNvGrpSpPr/>
          <p:nvPr/>
        </p:nvGrpSpPr>
        <p:grpSpPr>
          <a:xfrm>
            <a:off x="8095535" y="8059491"/>
            <a:ext cx="2142107" cy="1826540"/>
            <a:chOff x="8095535" y="2356899"/>
            <a:chExt cx="2142107" cy="18265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Picture 4" descr="Cette image convient aux sites Web de supports marketing liés à la nature  ou comme arrière-plan. | Photo Premium">
              <a:extLst>
                <a:ext uri="{FF2B5EF4-FFF2-40B4-BE49-F238E27FC236}">
                  <a16:creationId xmlns:a16="http://schemas.microsoft.com/office/drawing/2014/main" id="{9B334437-2245-F70E-9CFF-4EA6D486E0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8" b="12146"/>
            <a:stretch/>
          </p:blipFill>
          <p:spPr bwMode="auto">
            <a:xfrm>
              <a:off x="8132632" y="2356899"/>
              <a:ext cx="1937715" cy="142642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B6EA5B-16CE-603F-39E0-98340E863A3C}"/>
                </a:ext>
              </a:extLst>
            </p:cNvPr>
            <p:cNvSpPr txBox="1"/>
            <p:nvPr/>
          </p:nvSpPr>
          <p:spPr>
            <a:xfrm>
              <a:off x="8095535" y="3783329"/>
              <a:ext cx="21421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Ubuntu" panose="020B0504030602030204" pitchFamily="34" charset="0"/>
                </a:rPr>
                <a:t>App development</a:t>
              </a:r>
            </a:p>
            <a:p>
              <a:endParaRPr lang="en-IN" sz="2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BC4B33-9F57-8DD9-9B3C-6B7616EE1E31}"/>
              </a:ext>
            </a:extLst>
          </p:cNvPr>
          <p:cNvSpPr txBox="1"/>
          <p:nvPr/>
        </p:nvSpPr>
        <p:spPr>
          <a:xfrm>
            <a:off x="-5377976" y="534138"/>
            <a:ext cx="4915983" cy="91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F0502020204030204" pitchFamily="34" charset="0"/>
                <a:cs typeface="Rubik" pitchFamily="2" charset="-79"/>
              </a:rPr>
              <a:t>Describe</a:t>
            </a:r>
            <a:endParaRPr lang="en-I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F0502020204030204" pitchFamily="34" charset="0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8634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3B77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D4AE65-9A65-06DD-EF95-735C0894E230}"/>
              </a:ext>
            </a:extLst>
          </p:cNvPr>
          <p:cNvSpPr txBox="1"/>
          <p:nvPr/>
        </p:nvSpPr>
        <p:spPr>
          <a:xfrm>
            <a:off x="1025706" y="610110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F0"/>
                </a:solidFill>
                <a:latin typeface="Ubuntu" panose="020B0504030602030204" pitchFamily="34" charset="0"/>
              </a:rPr>
              <a:t>APP</a:t>
            </a:r>
            <a:endParaRPr lang="en-IN" sz="24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88B4D1-56D4-6C8C-5326-4AAA0B061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59" y="2957459"/>
            <a:ext cx="838295" cy="94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C232C3-64D2-76EC-243A-9EB35D10EA09}"/>
              </a:ext>
            </a:extLst>
          </p:cNvPr>
          <p:cNvSpPr txBox="1"/>
          <p:nvPr/>
        </p:nvSpPr>
        <p:spPr>
          <a:xfrm>
            <a:off x="1097841" y="4099539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buntu" panose="020B0504030602030204" pitchFamily="34" charset="0"/>
              </a:rPr>
              <a:t>Coding</a:t>
            </a:r>
            <a:endParaRPr lang="en-IN" sz="2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513547-896E-E7D1-260D-93EAC1530A76}"/>
              </a:ext>
            </a:extLst>
          </p:cNvPr>
          <p:cNvCxnSpPr>
            <a:cxnSpLocks/>
          </p:cNvCxnSpPr>
          <p:nvPr/>
        </p:nvCxnSpPr>
        <p:spPr>
          <a:xfrm>
            <a:off x="2136908" y="3428999"/>
            <a:ext cx="17295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896BB45-794E-3083-E1FE-5AFC1D080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989" y="2767017"/>
            <a:ext cx="1763929" cy="13239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B0DF78-D3B9-8EEE-815E-59A0BC393A7D}"/>
              </a:ext>
            </a:extLst>
          </p:cNvPr>
          <p:cNvCxnSpPr>
            <a:cxnSpLocks/>
          </p:cNvCxnSpPr>
          <p:nvPr/>
        </p:nvCxnSpPr>
        <p:spPr>
          <a:xfrm>
            <a:off x="4863510" y="3428999"/>
            <a:ext cx="17295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6D5E30-2E42-D126-4968-6A2C2B774ECF}"/>
              </a:ext>
            </a:extLst>
          </p:cNvPr>
          <p:cNvSpPr txBox="1"/>
          <p:nvPr/>
        </p:nvSpPr>
        <p:spPr>
          <a:xfrm>
            <a:off x="3866482" y="4090982"/>
            <a:ext cx="766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buntu" panose="020B0504030602030204" pitchFamily="34" charset="0"/>
              </a:rPr>
              <a:t>Host</a:t>
            </a:r>
            <a:endParaRPr lang="en-IN" sz="2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C3EE99A-6E75-8A2D-B5C3-3D5A48656E4F}"/>
              </a:ext>
            </a:extLst>
          </p:cNvPr>
          <p:cNvSpPr/>
          <p:nvPr/>
        </p:nvSpPr>
        <p:spPr>
          <a:xfrm>
            <a:off x="6670208" y="2957458"/>
            <a:ext cx="921687" cy="94308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6EAE8C-2572-C0A0-E744-F909A2588AC0}"/>
              </a:ext>
            </a:extLst>
          </p:cNvPr>
          <p:cNvSpPr txBox="1"/>
          <p:nvPr/>
        </p:nvSpPr>
        <p:spPr>
          <a:xfrm>
            <a:off x="6692470" y="3167388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Ubuntu" panose="020B0504030602030204" pitchFamily="34" charset="0"/>
              </a:rPr>
              <a:t>App</a:t>
            </a:r>
            <a:endParaRPr lang="en-IN" sz="2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10A22E-03AF-F652-34FC-21F4B2839BAB}"/>
              </a:ext>
            </a:extLst>
          </p:cNvPr>
          <p:cNvCxnSpPr>
            <a:cxnSpLocks/>
          </p:cNvCxnSpPr>
          <p:nvPr/>
        </p:nvCxnSpPr>
        <p:spPr>
          <a:xfrm>
            <a:off x="7668575" y="3428998"/>
            <a:ext cx="172957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User - Free social icons">
            <a:extLst>
              <a:ext uri="{FF2B5EF4-FFF2-40B4-BE49-F238E27FC236}">
                <a16:creationId xmlns:a16="http://schemas.microsoft.com/office/drawing/2014/main" id="{E3494B88-4D93-0237-A416-1638BDE6D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381" y="2855561"/>
            <a:ext cx="1235421" cy="123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728C5A-6FC1-6700-FE70-B2422B030653}"/>
              </a:ext>
            </a:extLst>
          </p:cNvPr>
          <p:cNvSpPr txBox="1"/>
          <p:nvPr/>
        </p:nvSpPr>
        <p:spPr>
          <a:xfrm>
            <a:off x="6511205" y="4074334"/>
            <a:ext cx="1335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buntu" panose="020B0504030602030204" pitchFamily="34" charset="0"/>
              </a:rPr>
              <a:t>Available</a:t>
            </a:r>
            <a:endParaRPr lang="en-IN" sz="2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B2F810-F833-4649-3568-1F4787162ED6}"/>
              </a:ext>
            </a:extLst>
          </p:cNvPr>
          <p:cNvSpPr txBox="1"/>
          <p:nvPr/>
        </p:nvSpPr>
        <p:spPr>
          <a:xfrm>
            <a:off x="9527914" y="4074334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buntu" panose="020B0504030602030204" pitchFamily="34" charset="0"/>
              </a:rPr>
              <a:t>User</a:t>
            </a:r>
            <a:endParaRPr lang="en-IN" sz="2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680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3" grpId="0" animBg="1"/>
      <p:bldP spid="14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3B77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D4AE65-9A65-06DD-EF95-735C0894E230}"/>
              </a:ext>
            </a:extLst>
          </p:cNvPr>
          <p:cNvSpPr txBox="1"/>
          <p:nvPr/>
        </p:nvSpPr>
        <p:spPr>
          <a:xfrm>
            <a:off x="477056" y="2215894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Ubuntu" panose="020B0504030602030204" pitchFamily="34" charset="0"/>
              </a:rPr>
              <a:t>FRAMEWORK</a:t>
            </a:r>
            <a:endParaRPr lang="en-IN" sz="2400" b="1" dirty="0">
              <a:solidFill>
                <a:srgbClr val="00B0F0"/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F3D28DC-0C1E-B705-E88E-6515C5EE0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009" y="477416"/>
            <a:ext cx="838295" cy="94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89C588-F25B-D730-C9F7-7D235EA5853C}"/>
              </a:ext>
            </a:extLst>
          </p:cNvPr>
          <p:cNvSpPr txBox="1"/>
          <p:nvPr/>
        </p:nvSpPr>
        <p:spPr>
          <a:xfrm>
            <a:off x="2735691" y="1402136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buntu" panose="020B0504030602030204" pitchFamily="34" charset="0"/>
              </a:rPr>
              <a:t>Coding</a:t>
            </a:r>
            <a:endParaRPr lang="en-IN" sz="2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DA7AEB-3D4C-3F6F-12D7-9766736A1CF7}"/>
              </a:ext>
            </a:extLst>
          </p:cNvPr>
          <p:cNvSpPr/>
          <p:nvPr/>
        </p:nvSpPr>
        <p:spPr>
          <a:xfrm>
            <a:off x="8614766" y="477417"/>
            <a:ext cx="921687" cy="94308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91FC1-FCC6-BF2D-D66B-84282F7C60D0}"/>
              </a:ext>
            </a:extLst>
          </p:cNvPr>
          <p:cNvSpPr txBox="1"/>
          <p:nvPr/>
        </p:nvSpPr>
        <p:spPr>
          <a:xfrm>
            <a:off x="8637028" y="687347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Ubuntu" panose="020B0504030602030204" pitchFamily="34" charset="0"/>
              </a:rPr>
              <a:t>App</a:t>
            </a:r>
            <a:endParaRPr lang="en-IN" sz="2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7EC29C-138D-9188-1A41-EB525CF5C805}"/>
              </a:ext>
            </a:extLst>
          </p:cNvPr>
          <p:cNvSpPr txBox="1"/>
          <p:nvPr/>
        </p:nvSpPr>
        <p:spPr>
          <a:xfrm>
            <a:off x="8501030" y="1430373"/>
            <a:ext cx="1335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buntu" panose="020B0504030602030204" pitchFamily="34" charset="0"/>
              </a:rPr>
              <a:t>Available</a:t>
            </a:r>
            <a:endParaRPr lang="en-IN" sz="2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B714F4-3843-1DAF-790D-0E998BB8541F}"/>
              </a:ext>
            </a:extLst>
          </p:cNvPr>
          <p:cNvCxnSpPr>
            <a:cxnSpLocks/>
          </p:cNvCxnSpPr>
          <p:nvPr/>
        </p:nvCxnSpPr>
        <p:spPr>
          <a:xfrm>
            <a:off x="3774758" y="948957"/>
            <a:ext cx="455360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Dart · GitHub">
            <a:extLst>
              <a:ext uri="{FF2B5EF4-FFF2-40B4-BE49-F238E27FC236}">
                <a16:creationId xmlns:a16="http://schemas.microsoft.com/office/drawing/2014/main" id="{99A725EC-E657-65F7-D69D-575AB782D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089" y="3802589"/>
            <a:ext cx="884189" cy="88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90F963-79D8-8E32-45E4-79ED9D1F7416}"/>
              </a:ext>
            </a:extLst>
          </p:cNvPr>
          <p:cNvSpPr txBox="1"/>
          <p:nvPr/>
        </p:nvSpPr>
        <p:spPr>
          <a:xfrm>
            <a:off x="1082674" y="4919445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Ubuntu" panose="020B0504030602030204" pitchFamily="34" charset="0"/>
              </a:rPr>
              <a:t>Dart Coding</a:t>
            </a:r>
            <a:endParaRPr lang="en-IN" sz="2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218D2A-DEB8-8FCA-0167-135142DDF3B7}"/>
              </a:ext>
            </a:extLst>
          </p:cNvPr>
          <p:cNvSpPr/>
          <p:nvPr/>
        </p:nvSpPr>
        <p:spPr>
          <a:xfrm>
            <a:off x="4936825" y="3682051"/>
            <a:ext cx="2357606" cy="2869941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D9CF73-69A4-D9C7-067B-5695EA9FB55A}"/>
              </a:ext>
            </a:extLst>
          </p:cNvPr>
          <p:cNvGrpSpPr/>
          <p:nvPr/>
        </p:nvGrpSpPr>
        <p:grpSpPr>
          <a:xfrm>
            <a:off x="5195388" y="3809157"/>
            <a:ext cx="1196063" cy="1543617"/>
            <a:chOff x="5380640" y="3821864"/>
            <a:chExt cx="1196063" cy="1543617"/>
          </a:xfrm>
        </p:grpSpPr>
        <p:pic>
          <p:nvPicPr>
            <p:cNvPr id="2052" name="Picture 4" descr="Flutter – Medium">
              <a:extLst>
                <a:ext uri="{FF2B5EF4-FFF2-40B4-BE49-F238E27FC236}">
                  <a16:creationId xmlns:a16="http://schemas.microsoft.com/office/drawing/2014/main" id="{C80C4BCF-B9C8-3F92-02A5-0D97D3BACB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0640" y="3821864"/>
              <a:ext cx="1072836" cy="1072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E9AE8F0-46E8-E95D-DB5A-1781D7DC5FA5}"/>
                </a:ext>
              </a:extLst>
            </p:cNvPr>
            <p:cNvSpPr txBox="1"/>
            <p:nvPr/>
          </p:nvSpPr>
          <p:spPr>
            <a:xfrm>
              <a:off x="5526415" y="4965371"/>
              <a:ext cx="10502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Flutter</a:t>
              </a:r>
              <a:endParaRPr lang="en-IN" sz="2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</p:grpSp>
      <p:pic>
        <p:nvPicPr>
          <p:cNvPr id="24" name="Picture 2" descr="Dart · GitHub">
            <a:extLst>
              <a:ext uri="{FF2B5EF4-FFF2-40B4-BE49-F238E27FC236}">
                <a16:creationId xmlns:a16="http://schemas.microsoft.com/office/drawing/2014/main" id="{6ED66185-1A0E-8D61-1350-D17F6CCC5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453" y="5896335"/>
            <a:ext cx="426441" cy="42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DC42916-C734-790D-FCF8-7C5B6E3FD17B}"/>
              </a:ext>
            </a:extLst>
          </p:cNvPr>
          <p:cNvGrpSpPr/>
          <p:nvPr/>
        </p:nvGrpSpPr>
        <p:grpSpPr>
          <a:xfrm>
            <a:off x="5587153" y="5451340"/>
            <a:ext cx="1521682" cy="898901"/>
            <a:chOff x="5772405" y="5464047"/>
            <a:chExt cx="1521682" cy="898901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5CE9B08-5A15-5E9B-138F-AF02D20EF918}"/>
                </a:ext>
              </a:extLst>
            </p:cNvPr>
            <p:cNvSpPr/>
            <p:nvPr/>
          </p:nvSpPr>
          <p:spPr>
            <a:xfrm>
              <a:off x="5775409" y="6085767"/>
              <a:ext cx="461727" cy="27718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ADAB5A5-16E2-3BA2-196E-7B8E5797CB92}"/>
                </a:ext>
              </a:extLst>
            </p:cNvPr>
            <p:cNvSpPr/>
            <p:nvPr/>
          </p:nvSpPr>
          <p:spPr>
            <a:xfrm>
              <a:off x="5775410" y="5469493"/>
              <a:ext cx="461727" cy="27718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13CF047-B8BC-9AA9-76EE-B6B81C1EF719}"/>
                </a:ext>
              </a:extLst>
            </p:cNvPr>
            <p:cNvSpPr/>
            <p:nvPr/>
          </p:nvSpPr>
          <p:spPr>
            <a:xfrm>
              <a:off x="5772405" y="5775898"/>
              <a:ext cx="461727" cy="27718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F7A843E-C872-582C-3367-6B840705AE76}"/>
                </a:ext>
              </a:extLst>
            </p:cNvPr>
            <p:cNvSpPr/>
            <p:nvPr/>
          </p:nvSpPr>
          <p:spPr>
            <a:xfrm>
              <a:off x="6303884" y="6080321"/>
              <a:ext cx="461727" cy="27718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065D6C85-6E74-FA98-E2DB-EF36DEAE67D1}"/>
                </a:ext>
              </a:extLst>
            </p:cNvPr>
            <p:cNvSpPr/>
            <p:nvPr/>
          </p:nvSpPr>
          <p:spPr>
            <a:xfrm>
              <a:off x="6303885" y="5464047"/>
              <a:ext cx="461727" cy="27718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6A9AF51-748D-6537-3735-B5B077CED532}"/>
                </a:ext>
              </a:extLst>
            </p:cNvPr>
            <p:cNvSpPr/>
            <p:nvPr/>
          </p:nvSpPr>
          <p:spPr>
            <a:xfrm>
              <a:off x="6300880" y="5770452"/>
              <a:ext cx="461727" cy="27718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C602265-1123-16F5-FCCA-1C3E5ED07AAD}"/>
                </a:ext>
              </a:extLst>
            </p:cNvPr>
            <p:cNvSpPr/>
            <p:nvPr/>
          </p:nvSpPr>
          <p:spPr>
            <a:xfrm>
              <a:off x="6832359" y="6080321"/>
              <a:ext cx="461727" cy="27718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1416130-0AAD-169A-6222-0822AEB6EEF2}"/>
                </a:ext>
              </a:extLst>
            </p:cNvPr>
            <p:cNvSpPr/>
            <p:nvPr/>
          </p:nvSpPr>
          <p:spPr>
            <a:xfrm>
              <a:off x="6832360" y="5464047"/>
              <a:ext cx="461727" cy="27718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3C688BE-4DC0-4175-125A-A64591623597}"/>
                </a:ext>
              </a:extLst>
            </p:cNvPr>
            <p:cNvSpPr/>
            <p:nvPr/>
          </p:nvSpPr>
          <p:spPr>
            <a:xfrm>
              <a:off x="6829355" y="5770452"/>
              <a:ext cx="461727" cy="27718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B0805D9-B080-DE10-F8F5-139ECA398144}"/>
              </a:ext>
            </a:extLst>
          </p:cNvPr>
          <p:cNvSpPr txBox="1"/>
          <p:nvPr/>
        </p:nvSpPr>
        <p:spPr>
          <a:xfrm>
            <a:off x="477056" y="2654133"/>
            <a:ext cx="46253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Ubuntu" panose="020B0504030602030204" pitchFamily="34" charset="0"/>
              </a:rPr>
              <a:t>A framework consists of reusable software components that provide a foundation for developing applications.</a:t>
            </a:r>
            <a:endParaRPr lang="en-IN" sz="2000" dirty="0">
              <a:solidFill>
                <a:schemeClr val="bg1">
                  <a:lumMod val="85000"/>
                </a:schemeClr>
              </a:solidFill>
              <a:latin typeface="Ubuntu" panose="020B050403060203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9AA9EC-A9C0-1355-1723-E48D5073096C}"/>
              </a:ext>
            </a:extLst>
          </p:cNvPr>
          <p:cNvGrpSpPr/>
          <p:nvPr/>
        </p:nvGrpSpPr>
        <p:grpSpPr>
          <a:xfrm>
            <a:off x="9346332" y="3999708"/>
            <a:ext cx="1335622" cy="1353066"/>
            <a:chOff x="8618922" y="2309935"/>
            <a:chExt cx="1335622" cy="1353066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C571F8F8-0411-3177-1BD9-F127F31154EB}"/>
                </a:ext>
              </a:extLst>
            </p:cNvPr>
            <p:cNvSpPr/>
            <p:nvPr/>
          </p:nvSpPr>
          <p:spPr>
            <a:xfrm>
              <a:off x="8750764" y="2309935"/>
              <a:ext cx="921687" cy="94308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DA0019B-D8B7-113A-2FBF-AF6465C5A49C}"/>
                </a:ext>
              </a:extLst>
            </p:cNvPr>
            <p:cNvSpPr txBox="1"/>
            <p:nvPr/>
          </p:nvSpPr>
          <p:spPr>
            <a:xfrm>
              <a:off x="8773026" y="2519865"/>
              <a:ext cx="8771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App</a:t>
              </a:r>
              <a:endParaRPr lang="en-IN" sz="2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4F80658-271D-EDF2-A0A1-72857F579311}"/>
                </a:ext>
              </a:extLst>
            </p:cNvPr>
            <p:cNvSpPr txBox="1"/>
            <p:nvPr/>
          </p:nvSpPr>
          <p:spPr>
            <a:xfrm>
              <a:off x="8618922" y="3262891"/>
              <a:ext cx="13356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Available</a:t>
              </a:r>
              <a:endParaRPr lang="en-IN" sz="2000" b="1" dirty="0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22CD5C8-81A3-B2C7-F4E3-CA164B658C80}"/>
              </a:ext>
            </a:extLst>
          </p:cNvPr>
          <p:cNvCxnSpPr>
            <a:cxnSpLocks/>
          </p:cNvCxnSpPr>
          <p:nvPr/>
        </p:nvCxnSpPr>
        <p:spPr>
          <a:xfrm>
            <a:off x="2760651" y="4369570"/>
            <a:ext cx="197431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1B93D75-9467-6276-7DD2-A8770F0E5E38}"/>
              </a:ext>
            </a:extLst>
          </p:cNvPr>
          <p:cNvCxnSpPr>
            <a:cxnSpLocks/>
          </p:cNvCxnSpPr>
          <p:nvPr/>
        </p:nvCxnSpPr>
        <p:spPr>
          <a:xfrm>
            <a:off x="7395030" y="4340726"/>
            <a:ext cx="201957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DECB3F4-68C7-73CF-E532-F07ECD796F15}"/>
              </a:ext>
            </a:extLst>
          </p:cNvPr>
          <p:cNvSpPr txBox="1"/>
          <p:nvPr/>
        </p:nvSpPr>
        <p:spPr>
          <a:xfrm>
            <a:off x="5387088" y="495172"/>
            <a:ext cx="155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Ubuntu" panose="020B0504030602030204" pitchFamily="34" charset="0"/>
              </a:rPr>
              <a:t>3YEARS</a:t>
            </a:r>
            <a:endParaRPr lang="en-IN" sz="2000" dirty="0">
              <a:solidFill>
                <a:schemeClr val="bg1">
                  <a:lumMod val="8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FDB5CC-50A1-0E91-CBE7-CC46B7F77C64}"/>
              </a:ext>
            </a:extLst>
          </p:cNvPr>
          <p:cNvSpPr txBox="1"/>
          <p:nvPr/>
        </p:nvSpPr>
        <p:spPr>
          <a:xfrm>
            <a:off x="5463894" y="3101931"/>
            <a:ext cx="1554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Ubuntu" panose="020B0504030602030204" pitchFamily="34" charset="0"/>
              </a:rPr>
              <a:t>6 MONTHS</a:t>
            </a:r>
            <a:endParaRPr lang="en-IN" sz="2000" dirty="0">
              <a:solidFill>
                <a:schemeClr val="bg1">
                  <a:lumMod val="85000"/>
                </a:schemeClr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32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 animBg="1"/>
      <p:bldP spid="7" grpId="0"/>
      <p:bldP spid="9" grpId="0"/>
      <p:bldP spid="22" grpId="0"/>
      <p:bldP spid="25" grpId="0" animBg="1"/>
      <p:bldP spid="35" grpId="0"/>
      <p:bldP spid="6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F3B77"/>
            </a:gs>
            <a:gs pos="100000">
              <a:srgbClr val="00000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7F538B8-7F0C-B355-0AB8-1281974CCB64}"/>
              </a:ext>
            </a:extLst>
          </p:cNvPr>
          <p:cNvSpPr txBox="1"/>
          <p:nvPr/>
        </p:nvSpPr>
        <p:spPr>
          <a:xfrm>
            <a:off x="-2562130" y="1059680"/>
            <a:ext cx="25621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WHAT IS KOTLIN?</a:t>
            </a:r>
            <a:endParaRPr lang="en-IN" sz="44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66C417-137B-125D-5E10-1F506DC9FD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7" t="19184" r="15642" b="17387"/>
          <a:stretch/>
        </p:blipFill>
        <p:spPr>
          <a:xfrm>
            <a:off x="1955548" y="1059680"/>
            <a:ext cx="2172832" cy="21086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42C0DD-0215-BE13-9413-748A40BB3614}"/>
              </a:ext>
            </a:extLst>
          </p:cNvPr>
          <p:cNvSpPr txBox="1"/>
          <p:nvPr/>
        </p:nvSpPr>
        <p:spPr>
          <a:xfrm>
            <a:off x="1946023" y="3867150"/>
            <a:ext cx="5071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HIGHLY COMPATIBLE WITH </a:t>
            </a:r>
            <a:r>
              <a:rPr lang="en-US" dirty="0">
                <a:solidFill>
                  <a:srgbClr val="00B0F0"/>
                </a:solidFill>
              </a:rPr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SEAMLESS INTEGRATION WITH </a:t>
            </a:r>
            <a:r>
              <a:rPr lang="en-US" dirty="0">
                <a:solidFill>
                  <a:srgbClr val="00B0F0"/>
                </a:solidFill>
              </a:rPr>
              <a:t>ANDROID STUDIO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METURE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LANGUAGE AND ENVIRONMENT</a:t>
            </a:r>
          </a:p>
        </p:txBody>
      </p:sp>
      <p:pic>
        <p:nvPicPr>
          <p:cNvPr id="2" name="Picture 4" descr="Man Coding Vector Art, Icons, and Graphics for Free Download">
            <a:extLst>
              <a:ext uri="{FF2B5EF4-FFF2-40B4-BE49-F238E27FC236}">
                <a16:creationId xmlns:a16="http://schemas.microsoft.com/office/drawing/2014/main" id="{119762DE-9D8F-B156-436D-C680336EE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" t="12358" r="1" b="10407"/>
          <a:stretch/>
        </p:blipFill>
        <p:spPr bwMode="auto">
          <a:xfrm flipH="1">
            <a:off x="12483501" y="390293"/>
            <a:ext cx="8128193" cy="6255834"/>
          </a:xfrm>
          <a:prstGeom prst="roundRect">
            <a:avLst>
              <a:gd name="adj" fmla="val 972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E1B3ED-4BD1-1D52-9AB4-985958BC9161}"/>
              </a:ext>
            </a:extLst>
          </p:cNvPr>
          <p:cNvSpPr txBox="1"/>
          <p:nvPr/>
        </p:nvSpPr>
        <p:spPr>
          <a:xfrm>
            <a:off x="635619" y="7057380"/>
            <a:ext cx="3868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Market yourself:</a:t>
            </a:r>
            <a:endParaRPr lang="en-IN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5F3F6-C435-6AB1-01DE-561D223694D4}"/>
              </a:ext>
            </a:extLst>
          </p:cNvPr>
          <p:cNvSpPr txBox="1"/>
          <p:nvPr/>
        </p:nvSpPr>
        <p:spPr>
          <a:xfrm>
            <a:off x="818568" y="9161244"/>
            <a:ext cx="2175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1) LINKEDIN</a:t>
            </a:r>
            <a:endParaRPr lang="en-IN" sz="28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8" descr="LinkedIn India">
            <a:extLst>
              <a:ext uri="{FF2B5EF4-FFF2-40B4-BE49-F238E27FC236}">
                <a16:creationId xmlns:a16="http://schemas.microsoft.com/office/drawing/2014/main" id="{40E85CC0-431E-2F2F-6159-E1DE97EFA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113" y="9086363"/>
            <a:ext cx="1660750" cy="166075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7331B6-F4B7-4756-8EFA-BA3B260B611F}"/>
              </a:ext>
            </a:extLst>
          </p:cNvPr>
          <p:cNvSpPr txBox="1"/>
          <p:nvPr/>
        </p:nvSpPr>
        <p:spPr>
          <a:xfrm>
            <a:off x="913852" y="9784803"/>
            <a:ext cx="28278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quickly and communicate who you are, what you do, and what sets you apart.</a:t>
            </a:r>
            <a:endParaRPr lang="en-IN" sz="1400" b="1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3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466 -0.0074 L 0.54037 0.0004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45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F3B77">
                <a:alpha val="94902"/>
              </a:srgbClr>
            </a:gs>
            <a:gs pos="100000">
              <a:srgbClr val="0F3B77">
                <a:lumMod val="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9F14F4-E237-7091-353E-72DF8E2D564D}"/>
              </a:ext>
            </a:extLst>
          </p:cNvPr>
          <p:cNvSpPr txBox="1"/>
          <p:nvPr/>
        </p:nvSpPr>
        <p:spPr>
          <a:xfrm>
            <a:off x="635619" y="390293"/>
            <a:ext cx="3868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Market yourself:</a:t>
            </a:r>
            <a:endParaRPr lang="en-IN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8" name="Picture 4" descr="Man Coding Vector Art, Icons, and Graphics for Free Download">
            <a:extLst>
              <a:ext uri="{FF2B5EF4-FFF2-40B4-BE49-F238E27FC236}">
                <a16:creationId xmlns:a16="http://schemas.microsoft.com/office/drawing/2014/main" id="{A02D472C-B747-CF2E-1938-8142D9F30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" t="12358" r="1" b="10407"/>
          <a:stretch/>
        </p:blipFill>
        <p:spPr bwMode="auto">
          <a:xfrm flipH="1">
            <a:off x="7309335" y="323387"/>
            <a:ext cx="8128193" cy="6255834"/>
          </a:xfrm>
          <a:prstGeom prst="roundRect">
            <a:avLst>
              <a:gd name="adj" fmla="val 972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9750176-A985-57C2-E3C4-6F006D4BC39E}"/>
              </a:ext>
            </a:extLst>
          </p:cNvPr>
          <p:cNvGrpSpPr/>
          <p:nvPr/>
        </p:nvGrpSpPr>
        <p:grpSpPr>
          <a:xfrm>
            <a:off x="818568" y="1342118"/>
            <a:ext cx="4333181" cy="1660750"/>
            <a:chOff x="818568" y="1342118"/>
            <a:chExt cx="4333181" cy="16607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4CDBA0-A6F4-7C4E-22D4-BF70C9CA8FF6}"/>
                </a:ext>
              </a:extLst>
            </p:cNvPr>
            <p:cNvSpPr txBox="1"/>
            <p:nvPr/>
          </p:nvSpPr>
          <p:spPr>
            <a:xfrm>
              <a:off x="818568" y="1548934"/>
              <a:ext cx="21755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F0"/>
                  </a:solidFill>
                  <a:latin typeface="Century Gothic" panose="020B0502020202020204" pitchFamily="34" charset="0"/>
                </a:rPr>
                <a:t>1) LINKEDIN</a:t>
              </a:r>
              <a:endParaRPr lang="en-IN" sz="2800" b="1" dirty="0">
                <a:solidFill>
                  <a:srgbClr val="00B0F0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032" name="Picture 8" descr="LinkedIn India">
              <a:extLst>
                <a:ext uri="{FF2B5EF4-FFF2-40B4-BE49-F238E27FC236}">
                  <a16:creationId xmlns:a16="http://schemas.microsoft.com/office/drawing/2014/main" id="{4CD23DA2-ECA0-47EB-949C-7D2696ED0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0999" y="1342118"/>
              <a:ext cx="1660750" cy="166075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F59605-796D-0582-EE88-54AB8131F696}"/>
                </a:ext>
              </a:extLst>
            </p:cNvPr>
            <p:cNvSpPr txBox="1"/>
            <p:nvPr/>
          </p:nvSpPr>
          <p:spPr>
            <a:xfrm>
              <a:off x="913852" y="2172493"/>
              <a:ext cx="282788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</a:rPr>
                <a:t>quickly and communicate who you are, what you do, and what sets you apart.</a:t>
              </a:r>
              <a:endParaRPr lang="en-IN" sz="14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C492F3-78F2-3658-DEB3-F6207FB0D62A}"/>
              </a:ext>
            </a:extLst>
          </p:cNvPr>
          <p:cNvGrpSpPr/>
          <p:nvPr/>
        </p:nvGrpSpPr>
        <p:grpSpPr>
          <a:xfrm>
            <a:off x="818568" y="3852324"/>
            <a:ext cx="4333181" cy="1865961"/>
            <a:chOff x="818568" y="3852324"/>
            <a:chExt cx="4333181" cy="186596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47F9E3-FF4D-BAC5-E1A1-891E1F8BF1D1}"/>
                </a:ext>
              </a:extLst>
            </p:cNvPr>
            <p:cNvGrpSpPr/>
            <p:nvPr/>
          </p:nvGrpSpPr>
          <p:grpSpPr>
            <a:xfrm>
              <a:off x="3507632" y="4047026"/>
              <a:ext cx="1644117" cy="1671259"/>
              <a:chOff x="3519379" y="3741532"/>
              <a:chExt cx="1969213" cy="200172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55005A7-139B-76E1-55CA-7F4A1B379A8B}"/>
                  </a:ext>
                </a:extLst>
              </p:cNvPr>
              <p:cNvSpPr/>
              <p:nvPr/>
            </p:nvSpPr>
            <p:spPr>
              <a:xfrm>
                <a:off x="3657600" y="3833243"/>
                <a:ext cx="1660750" cy="19100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4" name="Picture 10" descr="Github Logo - Free social media icons">
                <a:extLst>
                  <a:ext uri="{FF2B5EF4-FFF2-40B4-BE49-F238E27FC236}">
                    <a16:creationId xmlns:a16="http://schemas.microsoft.com/office/drawing/2014/main" id="{460AF9D7-5652-2932-1A2C-C7567D32C8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9379" y="3741532"/>
                <a:ext cx="1969213" cy="1969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52D187-D391-32DB-B7E3-B885EDC5ADDB}"/>
                </a:ext>
              </a:extLst>
            </p:cNvPr>
            <p:cNvSpPr txBox="1"/>
            <p:nvPr/>
          </p:nvSpPr>
          <p:spPr>
            <a:xfrm>
              <a:off x="818568" y="3852324"/>
              <a:ext cx="18565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F0"/>
                  </a:solidFill>
                  <a:latin typeface="Century Gothic" panose="020B0502020202020204" pitchFamily="34" charset="0"/>
                </a:rPr>
                <a:t>2) GITHUB</a:t>
              </a:r>
              <a:endParaRPr lang="en-IN" sz="2800" b="1" dirty="0">
                <a:solidFill>
                  <a:srgbClr val="00B0F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41F604-9900-0852-2F89-1BD9D08A90F7}"/>
                </a:ext>
              </a:extLst>
            </p:cNvPr>
            <p:cNvSpPr txBox="1"/>
            <p:nvPr/>
          </p:nvSpPr>
          <p:spPr>
            <a:xfrm>
              <a:off x="913852" y="4475883"/>
              <a:ext cx="282788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</a:rPr>
                <a:t>You can share information about yourself with the community on GitHub by creating a profile README.</a:t>
              </a:r>
              <a:endParaRPr lang="en-IN" sz="14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971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F3B77">
                <a:alpha val="94902"/>
              </a:srgbClr>
            </a:gs>
            <a:gs pos="100000">
              <a:srgbClr val="0F3B77">
                <a:lumMod val="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CCC7E-5491-D276-5769-CF46495C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44" y="1773043"/>
            <a:ext cx="3400116" cy="6858000"/>
          </a:xfrm>
          <a:prstGeom prst="roundRect">
            <a:avLst>
              <a:gd name="adj" fmla="val 6172"/>
            </a:avLst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EA5B71-F131-89C9-F929-3C547743F85F}"/>
              </a:ext>
            </a:extLst>
          </p:cNvPr>
          <p:cNvSpPr txBox="1"/>
          <p:nvPr/>
        </p:nvSpPr>
        <p:spPr>
          <a:xfrm>
            <a:off x="635619" y="390293"/>
            <a:ext cx="2180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LinkedIn:</a:t>
            </a:r>
            <a:endParaRPr lang="en-IN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4149D-DF6E-BFEC-34AC-90A801C9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085" y="1773043"/>
            <a:ext cx="3465150" cy="6565937"/>
          </a:xfrm>
          <a:prstGeom prst="roundRect">
            <a:avLst>
              <a:gd name="adj" fmla="val 6732"/>
            </a:avLst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C6A91D-E7EE-D266-1522-3C60AD174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461" y="1773043"/>
            <a:ext cx="3236792" cy="6858000"/>
          </a:xfrm>
          <a:prstGeom prst="roundRect">
            <a:avLst>
              <a:gd name="adj" fmla="val 7144"/>
            </a:avLst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FA946D-8929-C22E-248A-B27609EE52EE}"/>
              </a:ext>
            </a:extLst>
          </p:cNvPr>
          <p:cNvSpPr txBox="1"/>
          <p:nvPr/>
        </p:nvSpPr>
        <p:spPr>
          <a:xfrm>
            <a:off x="869744" y="1202052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article</a:t>
            </a:r>
            <a:endParaRPr lang="en-IN" sz="24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27237-0F35-6666-5629-142584786F80}"/>
              </a:ext>
            </a:extLst>
          </p:cNvPr>
          <p:cNvSpPr txBox="1"/>
          <p:nvPr/>
        </p:nvSpPr>
        <p:spPr>
          <a:xfrm>
            <a:off x="4504615" y="1202052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Video(projects)</a:t>
            </a:r>
            <a:endParaRPr lang="en-IN" sz="24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AE9694-0C56-6EEB-C73C-8330FD1441AA}"/>
              </a:ext>
            </a:extLst>
          </p:cNvPr>
          <p:cNvSpPr txBox="1"/>
          <p:nvPr/>
        </p:nvSpPr>
        <p:spPr>
          <a:xfrm>
            <a:off x="8669461" y="1244853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posts</a:t>
            </a:r>
            <a:endParaRPr lang="en-IN" sz="24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ADFA0B-12DE-BDB2-BD5F-A9B50E3781FB}"/>
              </a:ext>
            </a:extLst>
          </p:cNvPr>
          <p:cNvSpPr txBox="1"/>
          <p:nvPr/>
        </p:nvSpPr>
        <p:spPr>
          <a:xfrm>
            <a:off x="635619" y="-1930876"/>
            <a:ext cx="3868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Market yourself:</a:t>
            </a:r>
            <a:endParaRPr lang="en-IN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2" name="Picture 4" descr="Man Coding Vector Art, Icons, and Graphics for Free Download">
            <a:extLst>
              <a:ext uri="{FF2B5EF4-FFF2-40B4-BE49-F238E27FC236}">
                <a16:creationId xmlns:a16="http://schemas.microsoft.com/office/drawing/2014/main" id="{5BE636E2-F59A-D6D2-6CCF-C4260CDBD9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" t="12358" r="1" b="10407"/>
          <a:stretch/>
        </p:blipFill>
        <p:spPr bwMode="auto">
          <a:xfrm flipH="1">
            <a:off x="13417302" y="323387"/>
            <a:ext cx="8128193" cy="6255834"/>
          </a:xfrm>
          <a:prstGeom prst="roundRect">
            <a:avLst>
              <a:gd name="adj" fmla="val 972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A107BF6-F276-CCE6-2BE2-400BEA07D16B}"/>
              </a:ext>
            </a:extLst>
          </p:cNvPr>
          <p:cNvGrpSpPr/>
          <p:nvPr/>
        </p:nvGrpSpPr>
        <p:grpSpPr>
          <a:xfrm>
            <a:off x="-5302962" y="1244853"/>
            <a:ext cx="4333181" cy="1660750"/>
            <a:chOff x="818568" y="1342118"/>
            <a:chExt cx="4333181" cy="166075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7ECACFA-5B00-FD2C-9CB6-3AE1311B24BE}"/>
                </a:ext>
              </a:extLst>
            </p:cNvPr>
            <p:cNvSpPr txBox="1"/>
            <p:nvPr/>
          </p:nvSpPr>
          <p:spPr>
            <a:xfrm>
              <a:off x="818568" y="1548934"/>
              <a:ext cx="21755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F0"/>
                  </a:solidFill>
                  <a:latin typeface="Century Gothic" panose="020B0502020202020204" pitchFamily="34" charset="0"/>
                </a:rPr>
                <a:t>1) LINKEDIN</a:t>
              </a:r>
              <a:endParaRPr lang="en-IN" sz="2800" b="1" dirty="0">
                <a:solidFill>
                  <a:srgbClr val="00B0F0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25" name="Picture 8" descr="LinkedIn India">
              <a:extLst>
                <a:ext uri="{FF2B5EF4-FFF2-40B4-BE49-F238E27FC236}">
                  <a16:creationId xmlns:a16="http://schemas.microsoft.com/office/drawing/2014/main" id="{2BBCE869-8464-8E13-DA86-419C3D84C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0999" y="1342118"/>
              <a:ext cx="1660750" cy="166075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B0727D-8833-C969-06D0-58DDB85BC204}"/>
                </a:ext>
              </a:extLst>
            </p:cNvPr>
            <p:cNvSpPr txBox="1"/>
            <p:nvPr/>
          </p:nvSpPr>
          <p:spPr>
            <a:xfrm>
              <a:off x="913852" y="2172493"/>
              <a:ext cx="282788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</a:rPr>
                <a:t>quickly and communicate who you are, what you do, and what sets you apart.</a:t>
              </a:r>
              <a:endParaRPr lang="en-IN" sz="14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BAB5A3-3075-E088-958A-222CDE975CAA}"/>
              </a:ext>
            </a:extLst>
          </p:cNvPr>
          <p:cNvGrpSpPr/>
          <p:nvPr/>
        </p:nvGrpSpPr>
        <p:grpSpPr>
          <a:xfrm>
            <a:off x="-5142216" y="3852324"/>
            <a:ext cx="4333181" cy="1865961"/>
            <a:chOff x="818568" y="3852324"/>
            <a:chExt cx="4333181" cy="186596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778CF88-1511-A132-5002-EF8E6C54BE8A}"/>
                </a:ext>
              </a:extLst>
            </p:cNvPr>
            <p:cNvGrpSpPr/>
            <p:nvPr/>
          </p:nvGrpSpPr>
          <p:grpSpPr>
            <a:xfrm>
              <a:off x="3507632" y="4047026"/>
              <a:ext cx="1644117" cy="1671259"/>
              <a:chOff x="3519379" y="3741532"/>
              <a:chExt cx="1969213" cy="2001722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7AC025A-D088-D969-64E9-5BFB0F4B0976}"/>
                  </a:ext>
                </a:extLst>
              </p:cNvPr>
              <p:cNvSpPr/>
              <p:nvPr/>
            </p:nvSpPr>
            <p:spPr>
              <a:xfrm>
                <a:off x="3657600" y="3833243"/>
                <a:ext cx="1660750" cy="191001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2" name="Picture 10" descr="Github Logo - Free social media icons">
                <a:extLst>
                  <a:ext uri="{FF2B5EF4-FFF2-40B4-BE49-F238E27FC236}">
                    <a16:creationId xmlns:a16="http://schemas.microsoft.com/office/drawing/2014/main" id="{8C5E13F8-4E99-EA03-E82E-BA53F727C6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9379" y="3741532"/>
                <a:ext cx="1969213" cy="19692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CF74E2-D031-7629-5BB7-88DB8EBDB100}"/>
                </a:ext>
              </a:extLst>
            </p:cNvPr>
            <p:cNvSpPr txBox="1"/>
            <p:nvPr/>
          </p:nvSpPr>
          <p:spPr>
            <a:xfrm>
              <a:off x="818568" y="3852324"/>
              <a:ext cx="18565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00B0F0"/>
                  </a:solidFill>
                  <a:latin typeface="Century Gothic" panose="020B0502020202020204" pitchFamily="34" charset="0"/>
                </a:rPr>
                <a:t>2) GITHUB</a:t>
              </a:r>
              <a:endParaRPr lang="en-IN" sz="2800" b="1" dirty="0">
                <a:solidFill>
                  <a:srgbClr val="00B0F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88ED43-9F0B-FB12-EAF4-1541BF3C8359}"/>
                </a:ext>
              </a:extLst>
            </p:cNvPr>
            <p:cNvSpPr txBox="1"/>
            <p:nvPr/>
          </p:nvSpPr>
          <p:spPr>
            <a:xfrm>
              <a:off x="913852" y="4475883"/>
              <a:ext cx="282788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</a:rPr>
                <a:t>You can share information about yourself with the community on GitHub by creating a profile README.</a:t>
              </a:r>
              <a:endParaRPr lang="en-IN" sz="1400" b="1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18764B9-5737-AFB4-2399-F03321931773}"/>
              </a:ext>
            </a:extLst>
          </p:cNvPr>
          <p:cNvSpPr txBox="1"/>
          <p:nvPr/>
        </p:nvSpPr>
        <p:spPr>
          <a:xfrm>
            <a:off x="-2117715" y="472485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GitHub:</a:t>
            </a:r>
            <a:endParaRPr lang="en-IN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D87A27A-9264-3603-4104-87E8DCA19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1832" y="-7098948"/>
            <a:ext cx="3979773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E0F7DC6-2790-3929-3AB6-63BF7900E2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3039" y="-7098948"/>
            <a:ext cx="3765026" cy="6858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F678E72-E816-CE79-99B8-64F2B41051C0}"/>
              </a:ext>
            </a:extLst>
          </p:cNvPr>
          <p:cNvSpPr txBox="1"/>
          <p:nvPr/>
        </p:nvSpPr>
        <p:spPr>
          <a:xfrm>
            <a:off x="-2045586" y="1946120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PROFILE</a:t>
            </a:r>
            <a:endParaRPr lang="en-IN" sz="24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3AE32A-D17A-BC94-7DF2-86BEAF8BD5B5}"/>
              </a:ext>
            </a:extLst>
          </p:cNvPr>
          <p:cNvSpPr txBox="1"/>
          <p:nvPr/>
        </p:nvSpPr>
        <p:spPr>
          <a:xfrm>
            <a:off x="-2174075" y="4045313"/>
            <a:ext cx="1978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PROJECTS</a:t>
            </a:r>
          </a:p>
          <a:p>
            <a:r>
              <a:rPr lang="en-US" sz="2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    (</a:t>
            </a: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REPOS</a:t>
            </a:r>
            <a:r>
              <a:rPr lang="en-US" sz="2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)</a:t>
            </a:r>
            <a:endParaRPr lang="en-IN" sz="24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692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F3B77">
                <a:alpha val="94902"/>
              </a:srgbClr>
            </a:gs>
            <a:gs pos="100000">
              <a:srgbClr val="0F3B77">
                <a:lumMod val="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CCC7E-5491-D276-5769-CF46495C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44" y="7177250"/>
            <a:ext cx="3400116" cy="6858000"/>
          </a:xfrm>
          <a:prstGeom prst="roundRect">
            <a:avLst>
              <a:gd name="adj" fmla="val 6172"/>
            </a:avLst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EA5B71-F131-89C9-F929-3C547743F85F}"/>
              </a:ext>
            </a:extLst>
          </p:cNvPr>
          <p:cNvSpPr txBox="1"/>
          <p:nvPr/>
        </p:nvSpPr>
        <p:spPr>
          <a:xfrm>
            <a:off x="-2415805" y="472486"/>
            <a:ext cx="2180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LinkedIn:</a:t>
            </a:r>
            <a:endParaRPr lang="en-IN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4149D-DF6E-BFEC-34AC-90A801C9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085" y="12482726"/>
            <a:ext cx="3465150" cy="6565937"/>
          </a:xfrm>
          <a:prstGeom prst="roundRect">
            <a:avLst>
              <a:gd name="adj" fmla="val 6732"/>
            </a:avLst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3C6A91D-E7EE-D266-1522-3C60AD174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9461" y="6932488"/>
            <a:ext cx="3236792" cy="6858000"/>
          </a:xfrm>
          <a:prstGeom prst="roundRect">
            <a:avLst>
              <a:gd name="adj" fmla="val 7144"/>
            </a:avLst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FA946D-8929-C22E-248A-B27609EE52EE}"/>
              </a:ext>
            </a:extLst>
          </p:cNvPr>
          <p:cNvSpPr txBox="1"/>
          <p:nvPr/>
        </p:nvSpPr>
        <p:spPr>
          <a:xfrm>
            <a:off x="1102734" y="-585652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article</a:t>
            </a:r>
            <a:endParaRPr lang="en-IN" sz="24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27237-0F35-6666-5629-142584786F80}"/>
              </a:ext>
            </a:extLst>
          </p:cNvPr>
          <p:cNvSpPr txBox="1"/>
          <p:nvPr/>
        </p:nvSpPr>
        <p:spPr>
          <a:xfrm>
            <a:off x="4504615" y="-461665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Video(projects)</a:t>
            </a:r>
            <a:endParaRPr lang="en-IN" sz="24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AE9694-0C56-6EEB-C73C-8330FD1441AA}"/>
              </a:ext>
            </a:extLst>
          </p:cNvPr>
          <p:cNvSpPr txBox="1"/>
          <p:nvPr/>
        </p:nvSpPr>
        <p:spPr>
          <a:xfrm>
            <a:off x="8669461" y="-461666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posts</a:t>
            </a:r>
            <a:endParaRPr lang="en-IN" sz="24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A4E620-EAF4-B8EE-B001-56D2A0203069}"/>
              </a:ext>
            </a:extLst>
          </p:cNvPr>
          <p:cNvSpPr txBox="1"/>
          <p:nvPr/>
        </p:nvSpPr>
        <p:spPr>
          <a:xfrm>
            <a:off x="746065" y="472485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GITHUB:</a:t>
            </a:r>
            <a:endParaRPr lang="en-IN" sz="3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1BF77-844E-67BC-01E9-1C4619AAC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5385" y="101090"/>
            <a:ext cx="3865697" cy="666142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E16C1C-9514-74D3-4CB7-4EE5F06C7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6678" y="101090"/>
            <a:ext cx="3630425" cy="66128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EA1C7F-0C11-216F-A65A-F0CB8A20620E}"/>
              </a:ext>
            </a:extLst>
          </p:cNvPr>
          <p:cNvSpPr txBox="1"/>
          <p:nvPr/>
        </p:nvSpPr>
        <p:spPr>
          <a:xfrm>
            <a:off x="750763" y="1946120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PROFILE</a:t>
            </a:r>
            <a:endParaRPr lang="en-IN" sz="24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B3C599-6068-299C-8532-403F62CF4A59}"/>
              </a:ext>
            </a:extLst>
          </p:cNvPr>
          <p:cNvSpPr txBox="1"/>
          <p:nvPr/>
        </p:nvSpPr>
        <p:spPr>
          <a:xfrm>
            <a:off x="708393" y="4045313"/>
            <a:ext cx="1978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PROJECTS</a:t>
            </a:r>
          </a:p>
          <a:p>
            <a:r>
              <a:rPr lang="en-US" sz="2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    (</a:t>
            </a: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REPOS</a:t>
            </a:r>
            <a:r>
              <a:rPr lang="en-US" sz="2400" b="1" dirty="0">
                <a:solidFill>
                  <a:srgbClr val="00B0F0"/>
                </a:solidFill>
                <a:latin typeface="Century Gothic" panose="020B0502020202020204" pitchFamily="34" charset="0"/>
              </a:rPr>
              <a:t>)</a:t>
            </a:r>
            <a:endParaRPr lang="en-IN" sz="2400" b="1" dirty="0">
              <a:solidFill>
                <a:srgbClr val="00B0F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3B77">
                <a:alpha val="94902"/>
              </a:srgbClr>
            </a:gs>
            <a:gs pos="100000">
              <a:srgbClr val="0F3B77">
                <a:lumMod val="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A00A536E-8CE7-FA0C-F554-AD91CD674947}"/>
              </a:ext>
            </a:extLst>
          </p:cNvPr>
          <p:cNvSpPr txBox="1"/>
          <p:nvPr/>
        </p:nvSpPr>
        <p:spPr>
          <a:xfrm>
            <a:off x="766346" y="534138"/>
            <a:ext cx="4915983" cy="917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7500"/>
              </a:lnSpc>
            </a:pP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F0502020204030204" pitchFamily="34" charset="0"/>
                <a:cs typeface="Rubik" pitchFamily="2" charset="-79"/>
              </a:rPr>
              <a:t>TOPICS</a:t>
            </a:r>
            <a:endParaRPr lang="en-I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F0502020204030204" pitchFamily="34" charset="0"/>
              <a:cs typeface="Rubik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16439E-335E-A691-E77E-3666AC22F973}"/>
              </a:ext>
            </a:extLst>
          </p:cNvPr>
          <p:cNvSpPr txBox="1"/>
          <p:nvPr/>
        </p:nvSpPr>
        <p:spPr>
          <a:xfrm>
            <a:off x="693549" y="-331900"/>
            <a:ext cx="8516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flutter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C1DB8-D3B6-AAB9-1BB5-470B70FA321A}"/>
              </a:ext>
            </a:extLst>
          </p:cNvPr>
          <p:cNvGrpSpPr/>
          <p:nvPr/>
        </p:nvGrpSpPr>
        <p:grpSpPr>
          <a:xfrm>
            <a:off x="1177290" y="2394961"/>
            <a:ext cx="2142107" cy="2065477"/>
            <a:chOff x="1177290" y="2394961"/>
            <a:chExt cx="2142107" cy="206547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50" name="Picture 2" descr="Good Phone Backgrounds, Minimalist Wallpaper, Simple, 50% OFF">
              <a:extLst>
                <a:ext uri="{FF2B5EF4-FFF2-40B4-BE49-F238E27FC236}">
                  <a16:creationId xmlns:a16="http://schemas.microsoft.com/office/drawing/2014/main" id="{DC32C2B1-CF1F-D792-4145-52C38F3B5C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93" b="17127"/>
            <a:stretch/>
          </p:blipFill>
          <p:spPr bwMode="auto">
            <a:xfrm>
              <a:off x="1177290" y="2394961"/>
              <a:ext cx="1937715" cy="1388369"/>
            </a:xfrm>
            <a:prstGeom prst="roundRect">
              <a:avLst>
                <a:gd name="adj" fmla="val 8379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EFAE258-3410-4F11-05B1-BB47CB37C101}"/>
                </a:ext>
              </a:extLst>
            </p:cNvPr>
            <p:cNvSpPr txBox="1"/>
            <p:nvPr/>
          </p:nvSpPr>
          <p:spPr>
            <a:xfrm>
              <a:off x="1177290" y="3783330"/>
              <a:ext cx="214210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Ubuntu" panose="020B0504030602030204" pitchFamily="34" charset="0"/>
                </a:rPr>
                <a:t>Nature of Programming</a:t>
              </a:r>
            </a:p>
            <a:p>
              <a:endParaRPr lang="en-IN" sz="2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2C91C1E-B069-CBB5-CCC3-9B88303D0E67}"/>
              </a:ext>
            </a:extLst>
          </p:cNvPr>
          <p:cNvGrpSpPr/>
          <p:nvPr/>
        </p:nvGrpSpPr>
        <p:grpSpPr>
          <a:xfrm>
            <a:off x="3483987" y="2394960"/>
            <a:ext cx="2142107" cy="2065478"/>
            <a:chOff x="3483987" y="2394960"/>
            <a:chExt cx="2142107" cy="20654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10768D-A2DE-5CEB-BBB6-1E6978B84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27" b="16923"/>
            <a:stretch/>
          </p:blipFill>
          <p:spPr>
            <a:xfrm>
              <a:off x="3483987" y="2394960"/>
              <a:ext cx="1940420" cy="1388369"/>
            </a:xfrm>
            <a:prstGeom prst="roundRect">
              <a:avLst>
                <a:gd name="adj" fmla="val 13058"/>
              </a:avLst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2218D1-CB73-1C02-4609-3B992329432B}"/>
                </a:ext>
              </a:extLst>
            </p:cNvPr>
            <p:cNvSpPr txBox="1"/>
            <p:nvPr/>
          </p:nvSpPr>
          <p:spPr>
            <a:xfrm>
              <a:off x="3483987" y="3783330"/>
              <a:ext cx="214210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Ubuntu" panose="020B0504030602030204" pitchFamily="34" charset="0"/>
                </a:rPr>
                <a:t>Different languages</a:t>
              </a:r>
            </a:p>
            <a:p>
              <a:endParaRPr lang="en-IN" sz="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9A9990E-35B4-7CB5-2723-9AD397E34ABE}"/>
              </a:ext>
            </a:extLst>
          </p:cNvPr>
          <p:cNvGrpSpPr/>
          <p:nvPr/>
        </p:nvGrpSpPr>
        <p:grpSpPr>
          <a:xfrm>
            <a:off x="5707466" y="2394960"/>
            <a:ext cx="2142107" cy="1788479"/>
            <a:chOff x="5707466" y="2394960"/>
            <a:chExt cx="2142107" cy="17884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122" name="Picture 2" descr="Pop Art Background, Orange Rays By GabiMedia On DeviantArt, 56% OFF">
              <a:extLst>
                <a:ext uri="{FF2B5EF4-FFF2-40B4-BE49-F238E27FC236}">
                  <a16:creationId xmlns:a16="http://schemas.microsoft.com/office/drawing/2014/main" id="{14C46596-0E44-F6D8-BA5D-FBBC566B8A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7121" y="2394960"/>
              <a:ext cx="2080947" cy="138836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4B07DD-22D7-FB34-43E2-B54DEB707F41}"/>
                </a:ext>
              </a:extLst>
            </p:cNvPr>
            <p:cNvSpPr txBox="1"/>
            <p:nvPr/>
          </p:nvSpPr>
          <p:spPr>
            <a:xfrm>
              <a:off x="5707466" y="3783329"/>
              <a:ext cx="21421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Ubuntu" panose="020B0504030602030204" pitchFamily="34" charset="0"/>
                </a:rPr>
                <a:t>Explore</a:t>
              </a:r>
            </a:p>
            <a:p>
              <a:endParaRPr lang="en-IN" sz="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B9412DD-B0FA-C4B3-353E-6087DE8CE89B}"/>
              </a:ext>
            </a:extLst>
          </p:cNvPr>
          <p:cNvGrpSpPr/>
          <p:nvPr/>
        </p:nvGrpSpPr>
        <p:grpSpPr>
          <a:xfrm>
            <a:off x="8095535" y="2356899"/>
            <a:ext cx="2142107" cy="1826540"/>
            <a:chOff x="8095535" y="2356899"/>
            <a:chExt cx="2142107" cy="18265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124" name="Picture 4" descr="Cette image convient aux sites Web de supports marketing liés à la nature  ou comme arrière-plan. | Photo Premium">
              <a:extLst>
                <a:ext uri="{FF2B5EF4-FFF2-40B4-BE49-F238E27FC236}">
                  <a16:creationId xmlns:a16="http://schemas.microsoft.com/office/drawing/2014/main" id="{924814BF-A997-6E38-4E80-154DE17F39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68" b="12146"/>
            <a:stretch/>
          </p:blipFill>
          <p:spPr bwMode="auto">
            <a:xfrm>
              <a:off x="8132632" y="2356899"/>
              <a:ext cx="1937715" cy="142642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B30E0B9-8E00-583E-8687-09FC9F854FB3}"/>
                </a:ext>
              </a:extLst>
            </p:cNvPr>
            <p:cNvSpPr txBox="1"/>
            <p:nvPr/>
          </p:nvSpPr>
          <p:spPr>
            <a:xfrm>
              <a:off x="8095535" y="3783329"/>
              <a:ext cx="21421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Ubuntu" panose="020B0504030602030204" pitchFamily="34" charset="0"/>
                </a:rPr>
                <a:t>App development</a:t>
              </a:r>
            </a:p>
            <a:p>
              <a:endParaRPr lang="en-IN" sz="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3001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3B77">
                <a:alpha val="94902"/>
              </a:srgbClr>
            </a:gs>
            <a:gs pos="100000">
              <a:srgbClr val="0F3B77">
                <a:lumMod val="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D16439E-335E-A691-E77E-3666AC22F973}"/>
              </a:ext>
            </a:extLst>
          </p:cNvPr>
          <p:cNvSpPr txBox="1"/>
          <p:nvPr/>
        </p:nvSpPr>
        <p:spPr>
          <a:xfrm>
            <a:off x="693549" y="-331900"/>
            <a:ext cx="8516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flutter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939060-9FB8-0C1F-BD2A-FBEA4F6EAE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240127D-79FF-AB1A-290B-34A7DE6CF7E7}"/>
              </a:ext>
            </a:extLst>
          </p:cNvPr>
          <p:cNvSpPr txBox="1"/>
          <p:nvPr/>
        </p:nvSpPr>
        <p:spPr>
          <a:xfrm>
            <a:off x="1161825" y="2089274"/>
            <a:ext cx="10101431" cy="345633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 algn="ctr"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75BA16-5AD7-1EB9-E95E-5FDCA23C9416}"/>
              </a:ext>
            </a:extLst>
          </p:cNvPr>
          <p:cNvSpPr txBox="1"/>
          <p:nvPr/>
        </p:nvSpPr>
        <p:spPr>
          <a:xfrm>
            <a:off x="-6196725" y="1672618"/>
            <a:ext cx="3313356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>
                <a:solidFill>
                  <a:schemeClr val="bg1"/>
                </a:solidFill>
                <a:latin typeface="Ubuntu" panose="020B0504030602030204" pitchFamily="34" charset="0"/>
              </a:rPr>
              <a:t>1. What is the nature of programming?</a:t>
            </a:r>
            <a:endParaRPr lang="en-IN" sz="2900" b="1">
              <a:latin typeface="Ubuntu" panose="020B0504030602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9CF2C7-C929-F8E7-6523-CA6BDD823C24}"/>
              </a:ext>
            </a:extLst>
          </p:cNvPr>
          <p:cNvSpPr/>
          <p:nvPr/>
        </p:nvSpPr>
        <p:spPr>
          <a:xfrm>
            <a:off x="13120744" y="18716"/>
            <a:ext cx="3840480" cy="6858000"/>
          </a:xfrm>
          <a:prstGeom prst="rect">
            <a:avLst/>
          </a:prstGeom>
          <a:solidFill>
            <a:srgbClr val="0E3A74"/>
          </a:solidFill>
          <a:effectLst>
            <a:outerShdw blurRad="50800" dist="38100" dir="8100000" algn="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714223-034F-E23C-205D-B08591412446}"/>
              </a:ext>
            </a:extLst>
          </p:cNvPr>
          <p:cNvSpPr txBox="1"/>
          <p:nvPr/>
        </p:nvSpPr>
        <p:spPr>
          <a:xfrm>
            <a:off x="18152458" y="2625154"/>
            <a:ext cx="271857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Programs must be written for people to read, and only incidentally for machines to execute.“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— Harold Abelson, computer scientist and author.</a:t>
            </a:r>
            <a:endParaRPr lang="en-IN" sz="1400">
              <a:solidFill>
                <a:schemeClr val="bg1">
                  <a:lumMod val="75000"/>
                </a:schemeClr>
              </a:solidFill>
            </a:endParaRPr>
          </a:p>
          <a:p>
            <a:endParaRPr lang="en-IN">
              <a:solidFill>
                <a:schemeClr val="bg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68AEF84-36F1-F7DA-88D4-273DCCAC3A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25030" r="10576" b="10030"/>
          <a:stretch/>
        </p:blipFill>
        <p:spPr>
          <a:xfrm>
            <a:off x="17102155" y="1557553"/>
            <a:ext cx="909372" cy="82834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B2FB247-C5CA-2402-D484-844CCEFFE93F}"/>
              </a:ext>
            </a:extLst>
          </p:cNvPr>
          <p:cNvSpPr txBox="1"/>
          <p:nvPr/>
        </p:nvSpPr>
        <p:spPr>
          <a:xfrm>
            <a:off x="2060442" y="4558138"/>
            <a:ext cx="8304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Understanding how to analyze, create and focus on programming</a:t>
            </a: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551C24-B0C7-BBC6-332D-F44CA1779F3A}"/>
              </a:ext>
            </a:extLst>
          </p:cNvPr>
          <p:cNvSpPr txBox="1"/>
          <p:nvPr/>
        </p:nvSpPr>
        <p:spPr>
          <a:xfrm>
            <a:off x="1991586" y="2073439"/>
            <a:ext cx="10101431" cy="263456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9600"/>
              </a:lnSpc>
            </a:pPr>
            <a:r>
              <a:rPr lang="en-IN" sz="100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Nature of Programming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AB8FEA-6A06-5498-05EF-8091BC095039}"/>
              </a:ext>
            </a:extLst>
          </p:cNvPr>
          <p:cNvSpPr/>
          <p:nvPr/>
        </p:nvSpPr>
        <p:spPr>
          <a:xfrm>
            <a:off x="-4075675" y="0"/>
            <a:ext cx="3840480" cy="6858000"/>
          </a:xfrm>
          <a:prstGeom prst="rect">
            <a:avLst/>
          </a:prstGeom>
          <a:solidFill>
            <a:srgbClr val="45C2DF"/>
          </a:solidFill>
          <a:effectLst>
            <a:outerShdw blurRad="50800" dist="38100" algn="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633074-4648-4A07-8603-8BA1CF600ECE}"/>
              </a:ext>
            </a:extLst>
          </p:cNvPr>
          <p:cNvSpPr txBox="1"/>
          <p:nvPr/>
        </p:nvSpPr>
        <p:spPr>
          <a:xfrm>
            <a:off x="-6477749" y="3128452"/>
            <a:ext cx="33133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It is both an art and a science, requiring creativity, logic, and problem-solving skills. Programming translates human ideas into a language that machines can understand, enabling the development of software, and applications, solve problems  and providing solutions across various domains</a:t>
            </a:r>
            <a:endParaRPr lang="en-IN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59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3B77">
                <a:alpha val="94902"/>
              </a:srgbClr>
            </a:gs>
            <a:gs pos="100000">
              <a:srgbClr val="0F3B77">
                <a:lumMod val="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939060-9FB8-0C1F-BD2A-FBEA4F6EAE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50" b="3125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81A7F9-8FFE-4D57-D1A0-427ACED5CF04}"/>
              </a:ext>
            </a:extLst>
          </p:cNvPr>
          <p:cNvSpPr txBox="1"/>
          <p:nvPr/>
        </p:nvSpPr>
        <p:spPr>
          <a:xfrm>
            <a:off x="-8626973" y="2089274"/>
            <a:ext cx="10101431" cy="370255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ts val="9600"/>
              </a:lnSpc>
            </a:pPr>
            <a:r>
              <a:rPr lang="en-IN" sz="100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Nature of Programming</a:t>
            </a: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  <a:p>
            <a:pPr>
              <a:lnSpc>
                <a:spcPts val="9600"/>
              </a:lnSpc>
            </a:pPr>
            <a:endParaRPr lang="en-IN" sz="100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16439E-335E-A691-E77E-3666AC22F973}"/>
              </a:ext>
            </a:extLst>
          </p:cNvPr>
          <p:cNvSpPr txBox="1"/>
          <p:nvPr/>
        </p:nvSpPr>
        <p:spPr>
          <a:xfrm>
            <a:off x="693549" y="-331900"/>
            <a:ext cx="8516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flutter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460ACE-6BA1-84E4-0153-B027B9FDB8B1}"/>
              </a:ext>
            </a:extLst>
          </p:cNvPr>
          <p:cNvSpPr/>
          <p:nvPr/>
        </p:nvSpPr>
        <p:spPr>
          <a:xfrm>
            <a:off x="0" y="0"/>
            <a:ext cx="3840480" cy="6858000"/>
          </a:xfrm>
          <a:prstGeom prst="rect">
            <a:avLst/>
          </a:prstGeom>
          <a:solidFill>
            <a:srgbClr val="45C2DF"/>
          </a:solidFill>
          <a:effectLst>
            <a:outerShdw blurRad="50800" dist="38100" algn="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8FBED2-8860-AE52-7D12-D3E16802D77A}"/>
              </a:ext>
            </a:extLst>
          </p:cNvPr>
          <p:cNvSpPr/>
          <p:nvPr/>
        </p:nvSpPr>
        <p:spPr>
          <a:xfrm>
            <a:off x="8351522" y="-9565"/>
            <a:ext cx="3840480" cy="6858000"/>
          </a:xfrm>
          <a:prstGeom prst="rect">
            <a:avLst/>
          </a:prstGeom>
          <a:solidFill>
            <a:srgbClr val="0E3A74"/>
          </a:solidFill>
          <a:effectLst>
            <a:outerShdw blurRad="50800" dist="38100" dir="8100000" algn="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C6B21-4A39-A6A7-E5AF-779F3BC60956}"/>
              </a:ext>
            </a:extLst>
          </p:cNvPr>
          <p:cNvSpPr txBox="1"/>
          <p:nvPr/>
        </p:nvSpPr>
        <p:spPr>
          <a:xfrm>
            <a:off x="263562" y="1559859"/>
            <a:ext cx="3313356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b="1">
                <a:solidFill>
                  <a:schemeClr val="bg1"/>
                </a:solidFill>
                <a:latin typeface="Ubuntu" panose="020B0504030602030204" pitchFamily="34" charset="0"/>
              </a:rPr>
              <a:t>1. What is the nature of programming?</a:t>
            </a:r>
            <a:endParaRPr lang="en-IN" sz="2900" b="1">
              <a:latin typeface="Ubuntu" panose="020B05040306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60B997-99D1-99B5-C9AF-65DF6E4373FE}"/>
              </a:ext>
            </a:extLst>
          </p:cNvPr>
          <p:cNvSpPr txBox="1"/>
          <p:nvPr/>
        </p:nvSpPr>
        <p:spPr>
          <a:xfrm>
            <a:off x="263562" y="3128452"/>
            <a:ext cx="33133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It is both an art and a science, requiring creativity, logic, and problem-solving skills. Programming translates human ideas into a language that machines can understand, enabling the development of software, and applications, solve problems  and providing solutions across various domains</a:t>
            </a:r>
            <a:endParaRPr lang="en-IN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0EE99-5B54-64BB-CD98-098C2C1357C8}"/>
              </a:ext>
            </a:extLst>
          </p:cNvPr>
          <p:cNvSpPr txBox="1"/>
          <p:nvPr/>
        </p:nvSpPr>
        <p:spPr>
          <a:xfrm>
            <a:off x="9080775" y="2480532"/>
            <a:ext cx="271857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Programs must be written for people to read, and only incidentally for machines to execute.“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 sz="1400">
                <a:solidFill>
                  <a:schemeClr val="bg1"/>
                </a:solidFill>
              </a:rPr>
              <a:t> </a:t>
            </a:r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— Harold Abelson, computer scientist and author.</a:t>
            </a:r>
            <a:endParaRPr lang="en-IN" sz="1400">
              <a:solidFill>
                <a:schemeClr val="bg1">
                  <a:lumMod val="75000"/>
                </a:schemeClr>
              </a:solidFill>
            </a:endParaRPr>
          </a:p>
          <a:p>
            <a:endParaRPr lang="en-IN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B3EB7C-FE80-4EC9-F1D4-0B9493E1E6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6" t="25030" r="10576" b="10030"/>
          <a:stretch/>
        </p:blipFill>
        <p:spPr>
          <a:xfrm>
            <a:off x="9209867" y="1559859"/>
            <a:ext cx="909372" cy="828340"/>
          </a:xfrm>
          <a:prstGeom prst="rect">
            <a:avLst/>
          </a:prstGeom>
        </p:spPr>
      </p:pic>
      <p:sp>
        <p:nvSpPr>
          <p:cNvPr id="16" name="Parallelogram 15">
            <a:extLst>
              <a:ext uri="{FF2B5EF4-FFF2-40B4-BE49-F238E27FC236}">
                <a16:creationId xmlns:a16="http://schemas.microsoft.com/office/drawing/2014/main" id="{8BF05352-1977-6BE7-1434-EA23918BA46A}"/>
              </a:ext>
            </a:extLst>
          </p:cNvPr>
          <p:cNvSpPr/>
          <p:nvPr/>
        </p:nvSpPr>
        <p:spPr>
          <a:xfrm>
            <a:off x="13511351" y="-11668"/>
            <a:ext cx="5154581" cy="6881335"/>
          </a:xfrm>
          <a:prstGeom prst="parallelogram">
            <a:avLst>
              <a:gd name="adj" fmla="val 26299"/>
            </a:avLst>
          </a:prstGeom>
          <a:solidFill>
            <a:srgbClr val="45C2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D348E0E-C02D-C063-C158-00F5750D21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718" y="8035627"/>
            <a:ext cx="6726571" cy="4254556"/>
          </a:xfrm>
          <a:prstGeom prst="roundRect">
            <a:avLst>
              <a:gd name="adj" fmla="val 6309"/>
            </a:avLst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F59203-A6B3-7977-8EE3-0C33769814FB}"/>
              </a:ext>
            </a:extLst>
          </p:cNvPr>
          <p:cNvSpPr/>
          <p:nvPr/>
        </p:nvSpPr>
        <p:spPr>
          <a:xfrm>
            <a:off x="7131264" y="8028746"/>
            <a:ext cx="6722076" cy="3456332"/>
          </a:xfrm>
          <a:prstGeom prst="roundRect">
            <a:avLst>
              <a:gd name="adj" fmla="val 6657"/>
            </a:avLst>
          </a:prstGeom>
          <a:noFill/>
          <a:ln w="127000"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242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3B77">
                <a:alpha val="94902"/>
              </a:srgbClr>
            </a:gs>
            <a:gs pos="100000">
              <a:srgbClr val="0F3B77">
                <a:lumMod val="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08FD7E9-3998-3BD4-3FF3-C01A2A0CF3ED}"/>
              </a:ext>
            </a:extLst>
          </p:cNvPr>
          <p:cNvSpPr/>
          <p:nvPr/>
        </p:nvSpPr>
        <p:spPr>
          <a:xfrm>
            <a:off x="0" y="15464"/>
            <a:ext cx="12192000" cy="6858000"/>
          </a:xfrm>
          <a:prstGeom prst="rect">
            <a:avLst/>
          </a:prstGeom>
          <a:solidFill>
            <a:srgbClr val="0E3A7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16439E-335E-A691-E77E-3666AC22F973}"/>
              </a:ext>
            </a:extLst>
          </p:cNvPr>
          <p:cNvSpPr txBox="1"/>
          <p:nvPr/>
        </p:nvSpPr>
        <p:spPr>
          <a:xfrm>
            <a:off x="693549" y="-331900"/>
            <a:ext cx="8516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flutter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179E8A-98C9-E3D3-C0CF-5DE0FA5C6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269" y="8247662"/>
            <a:ext cx="6726571" cy="4254556"/>
          </a:xfrm>
          <a:prstGeom prst="roundRect">
            <a:avLst>
              <a:gd name="adj" fmla="val 6309"/>
            </a:avLst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5E1058-957A-E7E7-31A7-64D068D22A6C}"/>
              </a:ext>
            </a:extLst>
          </p:cNvPr>
          <p:cNvSpPr/>
          <p:nvPr/>
        </p:nvSpPr>
        <p:spPr>
          <a:xfrm>
            <a:off x="6944815" y="8240781"/>
            <a:ext cx="6722076" cy="3456332"/>
          </a:xfrm>
          <a:prstGeom prst="roundRect">
            <a:avLst>
              <a:gd name="adj" fmla="val 6657"/>
            </a:avLst>
          </a:prstGeom>
          <a:noFill/>
          <a:ln w="127000">
            <a:solidFill>
              <a:srgbClr val="2121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F33D86-2BC9-F5DE-2D67-6D4EC96EE38D}"/>
              </a:ext>
            </a:extLst>
          </p:cNvPr>
          <p:cNvSpPr txBox="1"/>
          <p:nvPr/>
        </p:nvSpPr>
        <p:spPr>
          <a:xfrm>
            <a:off x="241596" y="309776"/>
            <a:ext cx="8810624" cy="728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780"/>
              </a:lnSpc>
            </a:pPr>
            <a:r>
              <a:rPr lang="en-US" sz="3000" b="1" dirty="0">
                <a:solidFill>
                  <a:schemeClr val="bg1"/>
                </a:solidFill>
                <a:latin typeface="Ubuntu" panose="020B0504030602030204" pitchFamily="34" charset="0"/>
              </a:rPr>
              <a:t>1. Why there are different languages?</a:t>
            </a:r>
            <a:endParaRPr lang="en-IN" sz="3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06A21-6413-A619-C1CE-C45BA5F6A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87" y="-877444"/>
            <a:ext cx="6409655" cy="5295978"/>
          </a:xfrm>
          <a:prstGeom prst="rect">
            <a:avLst/>
          </a:prstGeom>
          <a:effectLst>
            <a:outerShdw blurRad="50800" dist="76200" dir="11040000" algn="t" rotWithShape="0">
              <a:prstClr val="black"/>
            </a:outerShdw>
          </a:effec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359CFFD-47EC-C7D5-AF65-9FEBEE7DE1ED}"/>
              </a:ext>
            </a:extLst>
          </p:cNvPr>
          <p:cNvSpPr/>
          <p:nvPr/>
        </p:nvSpPr>
        <p:spPr>
          <a:xfrm>
            <a:off x="7667488" y="5491560"/>
            <a:ext cx="525078" cy="5250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8FD848-4F39-CA36-5592-30E20180CCB0}"/>
              </a:ext>
            </a:extLst>
          </p:cNvPr>
          <p:cNvCxnSpPr>
            <a:cxnSpLocks/>
          </p:cNvCxnSpPr>
          <p:nvPr/>
        </p:nvCxnSpPr>
        <p:spPr>
          <a:xfrm>
            <a:off x="7930027" y="6004873"/>
            <a:ext cx="0" cy="139988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22CB62-87E2-5EB0-4F1B-7E385261168D}"/>
              </a:ext>
            </a:extLst>
          </p:cNvPr>
          <p:cNvGrpSpPr/>
          <p:nvPr/>
        </p:nvGrpSpPr>
        <p:grpSpPr>
          <a:xfrm>
            <a:off x="382606" y="1823676"/>
            <a:ext cx="6885744" cy="3804987"/>
            <a:chOff x="382606" y="2342504"/>
            <a:chExt cx="5369460" cy="29671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048FDF-F316-368D-02C2-CA4113CD9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4" b="6110"/>
            <a:stretch/>
          </p:blipFill>
          <p:spPr>
            <a:xfrm>
              <a:off x="1428154" y="2342504"/>
              <a:ext cx="2162657" cy="149140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B70450-53E8-4816-99BD-D7EE0AC868A4}"/>
                </a:ext>
              </a:extLst>
            </p:cNvPr>
            <p:cNvSpPr/>
            <p:nvPr/>
          </p:nvSpPr>
          <p:spPr>
            <a:xfrm>
              <a:off x="437253" y="3253090"/>
              <a:ext cx="580821" cy="58082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rgbClr val="45C2DF"/>
                  </a:solidFill>
                </a:rPr>
                <a:t>&lt;\&gt;</a:t>
              </a:r>
              <a:endParaRPr lang="en-IN" sz="1100" b="1">
                <a:solidFill>
                  <a:srgbClr val="45C2DF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877B3B-5731-75DC-9078-26F3BFB237D8}"/>
                </a:ext>
              </a:extLst>
            </p:cNvPr>
            <p:cNvSpPr txBox="1"/>
            <p:nvPr/>
          </p:nvSpPr>
          <p:spPr>
            <a:xfrm>
              <a:off x="382606" y="3965848"/>
              <a:ext cx="32289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rgbClr val="45C2DF"/>
                  </a:solidFill>
                  <a:latin typeface="Ubuntu" panose="020B0504030602030204" pitchFamily="34" charset="0"/>
                </a:rPr>
                <a:t>Simplicity vs Complexity:</a:t>
              </a:r>
              <a:endParaRPr lang="en-IN" sz="2000" b="1">
                <a:solidFill>
                  <a:srgbClr val="45C2DF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D9D92F-DDE4-C792-88A1-8BA211B086A5}"/>
                </a:ext>
              </a:extLst>
            </p:cNvPr>
            <p:cNvSpPr txBox="1"/>
            <p:nvPr/>
          </p:nvSpPr>
          <p:spPr>
            <a:xfrm>
              <a:off x="382606" y="4457450"/>
              <a:ext cx="5369460" cy="852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500">
                  <a:solidFill>
                    <a:schemeClr val="bg1"/>
                  </a:solidFill>
                  <a:latin typeface="Ubuntu" panose="020B0504030602030204" pitchFamily="34" charset="0"/>
                </a:rPr>
                <a:t>Simplicity focuses on clear and straightforward designs, making things easier to use and understand. Complexity involves more features and intricacy, which can add depth but may also increase difficulty.</a:t>
              </a:r>
              <a:endParaRPr lang="en-IN" sz="15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1677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3B77">
                <a:alpha val="94902"/>
              </a:srgbClr>
            </a:gs>
            <a:gs pos="100000">
              <a:srgbClr val="0F3B77">
                <a:lumMod val="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Rectangle 1122">
            <a:extLst>
              <a:ext uri="{FF2B5EF4-FFF2-40B4-BE49-F238E27FC236}">
                <a16:creationId xmlns:a16="http://schemas.microsoft.com/office/drawing/2014/main" id="{60824B46-0C8A-8CEC-C6FB-EA178A165329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E3A7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B8FD848-4F39-CA36-5592-30E20180CCB0}"/>
              </a:ext>
            </a:extLst>
          </p:cNvPr>
          <p:cNvCxnSpPr>
            <a:cxnSpLocks/>
          </p:cNvCxnSpPr>
          <p:nvPr/>
        </p:nvCxnSpPr>
        <p:spPr>
          <a:xfrm>
            <a:off x="7930027" y="-11765"/>
            <a:ext cx="0" cy="1603891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3B70450-53E8-4816-99BD-D7EE0AC868A4}"/>
              </a:ext>
            </a:extLst>
          </p:cNvPr>
          <p:cNvSpPr/>
          <p:nvPr/>
        </p:nvSpPr>
        <p:spPr>
          <a:xfrm>
            <a:off x="411775" y="227224"/>
            <a:ext cx="561400" cy="561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rgbClr val="45C2DF"/>
                </a:solidFill>
              </a:rPr>
              <a:t>&lt;\&gt;</a:t>
            </a:r>
            <a:endParaRPr lang="en-IN" sz="1100" b="1">
              <a:solidFill>
                <a:srgbClr val="45C2D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77B3B-5731-75DC-9078-26F3BFB237D8}"/>
              </a:ext>
            </a:extLst>
          </p:cNvPr>
          <p:cNvSpPr txBox="1"/>
          <p:nvPr/>
        </p:nvSpPr>
        <p:spPr>
          <a:xfrm>
            <a:off x="402105" y="812870"/>
            <a:ext cx="284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45C2DF"/>
                </a:solidFill>
                <a:latin typeface="Ubuntu" panose="020B0504030602030204" pitchFamily="34" charset="0"/>
              </a:rPr>
              <a:t>Historical Evolution:</a:t>
            </a:r>
            <a:endParaRPr lang="en-IN" sz="2000" b="1">
              <a:solidFill>
                <a:srgbClr val="45C2DF"/>
              </a:solidFill>
              <a:latin typeface="Ubuntu" panose="020B050403060203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2FB5D3-04A7-3BAA-C77D-8DA73E76E327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0" y="4516481"/>
            <a:ext cx="655217" cy="23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A359CFFD-47EC-C7D5-AF65-9FEBEE7DE1ED}"/>
              </a:ext>
            </a:extLst>
          </p:cNvPr>
          <p:cNvSpPr/>
          <p:nvPr/>
        </p:nvSpPr>
        <p:spPr>
          <a:xfrm>
            <a:off x="7667488" y="1592126"/>
            <a:ext cx="525078" cy="5250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9A2E00-01F8-059A-087E-7DC074283F5D}"/>
              </a:ext>
            </a:extLst>
          </p:cNvPr>
          <p:cNvSpPr/>
          <p:nvPr/>
        </p:nvSpPr>
        <p:spPr>
          <a:xfrm>
            <a:off x="655217" y="4405207"/>
            <a:ext cx="227147" cy="2271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3A764D79-2DD4-CF9B-A66D-C3D0F1DF4F9E}"/>
              </a:ext>
            </a:extLst>
          </p:cNvPr>
          <p:cNvSpPr/>
          <p:nvPr/>
        </p:nvSpPr>
        <p:spPr>
          <a:xfrm>
            <a:off x="309987" y="4053278"/>
            <a:ext cx="926405" cy="926405"/>
          </a:xfrm>
          <a:prstGeom prst="donut">
            <a:avLst>
              <a:gd name="adj" fmla="val 451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A71B8AB7-A857-4616-1196-018ED485C620}"/>
              </a:ext>
            </a:extLst>
          </p:cNvPr>
          <p:cNvSpPr/>
          <p:nvPr/>
        </p:nvSpPr>
        <p:spPr>
          <a:xfrm>
            <a:off x="527688" y="4267476"/>
            <a:ext cx="498009" cy="498009"/>
          </a:xfrm>
          <a:prstGeom prst="donut">
            <a:avLst>
              <a:gd name="adj" fmla="val 45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4176988C-198B-44D6-60E0-B3514AFD8660}"/>
              </a:ext>
            </a:extLst>
          </p:cNvPr>
          <p:cNvSpPr/>
          <p:nvPr/>
        </p:nvSpPr>
        <p:spPr>
          <a:xfrm>
            <a:off x="189531" y="3929319"/>
            <a:ext cx="1174322" cy="1174322"/>
          </a:xfrm>
          <a:prstGeom prst="arc">
            <a:avLst>
              <a:gd name="adj1" fmla="val 5534440"/>
              <a:gd name="adj2" fmla="val 10786946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1CE8395-29ED-F845-EDBC-E1717E27887C}"/>
              </a:ext>
            </a:extLst>
          </p:cNvPr>
          <p:cNvCxnSpPr>
            <a:cxnSpLocks/>
            <a:stCxn id="36" idx="0"/>
            <a:endCxn id="24" idx="4"/>
          </p:cNvCxnSpPr>
          <p:nvPr/>
        </p:nvCxnSpPr>
        <p:spPr>
          <a:xfrm flipH="1" flipV="1">
            <a:off x="773190" y="4979683"/>
            <a:ext cx="3502" cy="44831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C019181E-7199-7596-B34E-B2CCFEF46593}"/>
              </a:ext>
            </a:extLst>
          </p:cNvPr>
          <p:cNvSpPr/>
          <p:nvPr/>
        </p:nvSpPr>
        <p:spPr>
          <a:xfrm>
            <a:off x="663118" y="5427997"/>
            <a:ext cx="227147" cy="2271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4B128A4-9872-AD4E-B907-1604D7CB0606}"/>
              </a:ext>
            </a:extLst>
          </p:cNvPr>
          <p:cNvSpPr txBox="1"/>
          <p:nvPr/>
        </p:nvSpPr>
        <p:spPr>
          <a:xfrm>
            <a:off x="557125" y="5670633"/>
            <a:ext cx="170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Ubuntu" panose="020B0504030602030204" pitchFamily="34" charset="0"/>
              </a:rPr>
              <a:t>Used for low-level hardware control and system programming.</a:t>
            </a:r>
            <a:endParaRPr lang="en-IN" sz="120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16BAF68-12DB-DCB5-01D4-D6EC3E917B60}"/>
              </a:ext>
            </a:extLst>
          </p:cNvPr>
          <p:cNvCxnSpPr>
            <a:cxnSpLocks/>
          </p:cNvCxnSpPr>
          <p:nvPr/>
        </p:nvCxnSpPr>
        <p:spPr>
          <a:xfrm>
            <a:off x="646555" y="6487412"/>
            <a:ext cx="15828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41EF1AC-0FE4-60CE-E5B9-3E54B3983E20}"/>
              </a:ext>
            </a:extLst>
          </p:cNvPr>
          <p:cNvSpPr txBox="1"/>
          <p:nvPr/>
        </p:nvSpPr>
        <p:spPr>
          <a:xfrm>
            <a:off x="473738" y="3632820"/>
            <a:ext cx="284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45C2DF"/>
                </a:solidFill>
              </a:rPr>
              <a:t>Assembly</a:t>
            </a:r>
            <a:r>
              <a:rPr lang="en-IN" sz="2000">
                <a:solidFill>
                  <a:srgbClr val="45C2DF"/>
                </a:solidFill>
              </a:rPr>
              <a:t>:</a:t>
            </a:r>
            <a:endParaRPr lang="en-IN" sz="2000" b="1">
              <a:solidFill>
                <a:srgbClr val="45C2DF"/>
              </a:solidFill>
              <a:latin typeface="Ubuntu" panose="020B0504030602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A2D984-0BB4-CB61-900D-9CBB201211DC}"/>
              </a:ext>
            </a:extLst>
          </p:cNvPr>
          <p:cNvSpPr txBox="1"/>
          <p:nvPr/>
        </p:nvSpPr>
        <p:spPr>
          <a:xfrm>
            <a:off x="473738" y="3322423"/>
            <a:ext cx="167651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1950s</a:t>
            </a:r>
            <a:endParaRPr lang="en-IN" sz="2300" b="1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6BDAF42-1CD9-EAA0-5C35-F434C85C4670}"/>
              </a:ext>
            </a:extLst>
          </p:cNvPr>
          <p:cNvCxnSpPr>
            <a:cxnSpLocks/>
          </p:cNvCxnSpPr>
          <p:nvPr/>
        </p:nvCxnSpPr>
        <p:spPr>
          <a:xfrm flipV="1">
            <a:off x="890265" y="4516480"/>
            <a:ext cx="1708695" cy="440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B4215C1C-E573-4956-BAAE-7EC7AEBADB25}"/>
              </a:ext>
            </a:extLst>
          </p:cNvPr>
          <p:cNvSpPr/>
          <p:nvPr/>
        </p:nvSpPr>
        <p:spPr>
          <a:xfrm>
            <a:off x="2586988" y="4409324"/>
            <a:ext cx="227147" cy="2271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8F7810BA-EA24-1630-8032-C445C2D08097}"/>
              </a:ext>
            </a:extLst>
          </p:cNvPr>
          <p:cNvSpPr/>
          <p:nvPr/>
        </p:nvSpPr>
        <p:spPr>
          <a:xfrm>
            <a:off x="2241758" y="4057395"/>
            <a:ext cx="926405" cy="926405"/>
          </a:xfrm>
          <a:prstGeom prst="donut">
            <a:avLst>
              <a:gd name="adj" fmla="val 451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6D49C42B-AACD-56F4-B074-05C7748C75EA}"/>
              </a:ext>
            </a:extLst>
          </p:cNvPr>
          <p:cNvSpPr/>
          <p:nvPr/>
        </p:nvSpPr>
        <p:spPr>
          <a:xfrm>
            <a:off x="2459459" y="4271593"/>
            <a:ext cx="498009" cy="498009"/>
          </a:xfrm>
          <a:prstGeom prst="donut">
            <a:avLst>
              <a:gd name="adj" fmla="val 45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0DC92B-DC50-26FC-B3DD-B1FDED1BF2CA}"/>
              </a:ext>
            </a:extLst>
          </p:cNvPr>
          <p:cNvCxnSpPr>
            <a:cxnSpLocks/>
          </p:cNvCxnSpPr>
          <p:nvPr/>
        </p:nvCxnSpPr>
        <p:spPr>
          <a:xfrm flipH="1" flipV="1">
            <a:off x="2704961" y="3636908"/>
            <a:ext cx="3502" cy="44831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E614750-3D47-EAE4-762D-ED1991244BC3}"/>
              </a:ext>
            </a:extLst>
          </p:cNvPr>
          <p:cNvSpPr txBox="1"/>
          <p:nvPr/>
        </p:nvSpPr>
        <p:spPr>
          <a:xfrm>
            <a:off x="2280089" y="2572597"/>
            <a:ext cx="184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Ubuntu" panose="020B0504030602030204" pitchFamily="34" charset="0"/>
              </a:rPr>
              <a:t>Designed for business data processing and administrative systems.</a:t>
            </a:r>
            <a:endParaRPr lang="en-IN" sz="120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C15992C-E14E-F4A5-20B8-51453E850D03}"/>
              </a:ext>
            </a:extLst>
          </p:cNvPr>
          <p:cNvCxnSpPr>
            <a:cxnSpLocks/>
          </p:cNvCxnSpPr>
          <p:nvPr/>
        </p:nvCxnSpPr>
        <p:spPr>
          <a:xfrm>
            <a:off x="2355903" y="3339454"/>
            <a:ext cx="1560716" cy="1809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D4DA714-10E4-A84A-05C3-F1C27056BA43}"/>
              </a:ext>
            </a:extLst>
          </p:cNvPr>
          <p:cNvSpPr txBox="1"/>
          <p:nvPr/>
        </p:nvSpPr>
        <p:spPr>
          <a:xfrm>
            <a:off x="2462720" y="5343673"/>
            <a:ext cx="284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45C2DF"/>
                </a:solidFill>
              </a:rPr>
              <a:t>COBOL :</a:t>
            </a:r>
            <a:endParaRPr lang="en-IN" sz="2000" b="1">
              <a:solidFill>
                <a:srgbClr val="45C2DF"/>
              </a:solidFill>
              <a:latin typeface="Ubuntu" panose="020B0504030602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30B373-87E8-34E9-639B-E3D337D5AAA9}"/>
              </a:ext>
            </a:extLst>
          </p:cNvPr>
          <p:cNvSpPr txBox="1"/>
          <p:nvPr/>
        </p:nvSpPr>
        <p:spPr>
          <a:xfrm>
            <a:off x="2454933" y="5019419"/>
            <a:ext cx="1676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chemeClr val="bg1"/>
                </a:solidFill>
                <a:latin typeface="Century Gothic" panose="020B0502020202020204" pitchFamily="34" charset="0"/>
              </a:rPr>
              <a:t>1960s</a:t>
            </a:r>
            <a:r>
              <a:rPr lang="en-IN" sz="2400" b="1">
                <a:solidFill>
                  <a:schemeClr val="bg1"/>
                </a:solidFill>
              </a:rPr>
              <a:t> </a:t>
            </a:r>
            <a:endParaRPr lang="en-IN" sz="23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0B4DB6D-86EE-961B-5B14-B9B071042789}"/>
              </a:ext>
            </a:extLst>
          </p:cNvPr>
          <p:cNvSpPr/>
          <p:nvPr/>
        </p:nvSpPr>
        <p:spPr>
          <a:xfrm>
            <a:off x="2594889" y="3430273"/>
            <a:ext cx="227147" cy="2271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7A23AAE1-3C06-28EB-9AA9-E05DFEA7EBE4}"/>
              </a:ext>
            </a:extLst>
          </p:cNvPr>
          <p:cNvSpPr/>
          <p:nvPr/>
        </p:nvSpPr>
        <p:spPr>
          <a:xfrm rot="5400000">
            <a:off x="2105922" y="3941842"/>
            <a:ext cx="1174322" cy="1174322"/>
          </a:xfrm>
          <a:prstGeom prst="arc">
            <a:avLst>
              <a:gd name="adj1" fmla="val 5534440"/>
              <a:gd name="adj2" fmla="val 10786946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56B3562-204C-5797-EBB1-D420573229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6" t="10203" r="28984" b="10736"/>
          <a:stretch/>
        </p:blipFill>
        <p:spPr>
          <a:xfrm>
            <a:off x="1342393" y="3249975"/>
            <a:ext cx="518611" cy="49679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DF28A71-803D-006D-BEB2-373CF39FD2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69" b="14547"/>
          <a:stretch/>
        </p:blipFill>
        <p:spPr>
          <a:xfrm>
            <a:off x="3416080" y="4990047"/>
            <a:ext cx="500539" cy="479744"/>
          </a:xfrm>
          <a:prstGeom prst="rect">
            <a:avLst/>
          </a:prstGeom>
        </p:spPr>
      </p:pic>
      <p:sp>
        <p:nvSpPr>
          <p:cNvPr id="89" name="Oval 88">
            <a:extLst>
              <a:ext uri="{FF2B5EF4-FFF2-40B4-BE49-F238E27FC236}">
                <a16:creationId xmlns:a16="http://schemas.microsoft.com/office/drawing/2014/main" id="{72728593-9B8F-929B-1675-3A0B2B43E3A7}"/>
              </a:ext>
            </a:extLst>
          </p:cNvPr>
          <p:cNvSpPr/>
          <p:nvPr/>
        </p:nvSpPr>
        <p:spPr>
          <a:xfrm>
            <a:off x="4545898" y="4396242"/>
            <a:ext cx="227147" cy="2271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0" name="Circle: Hollow 89">
            <a:extLst>
              <a:ext uri="{FF2B5EF4-FFF2-40B4-BE49-F238E27FC236}">
                <a16:creationId xmlns:a16="http://schemas.microsoft.com/office/drawing/2014/main" id="{774B9078-0B3E-9D35-1AD7-3019472D38AC}"/>
              </a:ext>
            </a:extLst>
          </p:cNvPr>
          <p:cNvSpPr/>
          <p:nvPr/>
        </p:nvSpPr>
        <p:spPr>
          <a:xfrm>
            <a:off x="4187221" y="4030866"/>
            <a:ext cx="926405" cy="926405"/>
          </a:xfrm>
          <a:prstGeom prst="donut">
            <a:avLst>
              <a:gd name="adj" fmla="val 451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1" name="Circle: Hollow 90">
            <a:extLst>
              <a:ext uri="{FF2B5EF4-FFF2-40B4-BE49-F238E27FC236}">
                <a16:creationId xmlns:a16="http://schemas.microsoft.com/office/drawing/2014/main" id="{0756C3E2-FB1A-BA16-3C9C-80D034879EF4}"/>
              </a:ext>
            </a:extLst>
          </p:cNvPr>
          <p:cNvSpPr/>
          <p:nvPr/>
        </p:nvSpPr>
        <p:spPr>
          <a:xfrm>
            <a:off x="4404922" y="4245064"/>
            <a:ext cx="498009" cy="498009"/>
          </a:xfrm>
          <a:prstGeom prst="donut">
            <a:avLst>
              <a:gd name="adj" fmla="val 45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2" name="Arc 91">
            <a:extLst>
              <a:ext uri="{FF2B5EF4-FFF2-40B4-BE49-F238E27FC236}">
                <a16:creationId xmlns:a16="http://schemas.microsoft.com/office/drawing/2014/main" id="{DB2D4956-0174-3BE7-51BD-FBCE26463C09}"/>
              </a:ext>
            </a:extLst>
          </p:cNvPr>
          <p:cNvSpPr/>
          <p:nvPr/>
        </p:nvSpPr>
        <p:spPr>
          <a:xfrm>
            <a:off x="4066765" y="3906907"/>
            <a:ext cx="1174322" cy="1174322"/>
          </a:xfrm>
          <a:prstGeom prst="arc">
            <a:avLst>
              <a:gd name="adj1" fmla="val 5534440"/>
              <a:gd name="adj2" fmla="val 10786946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DD3478A-C9B3-A1B2-6E94-290686431EA5}"/>
              </a:ext>
            </a:extLst>
          </p:cNvPr>
          <p:cNvCxnSpPr>
            <a:cxnSpLocks/>
            <a:stCxn id="94" idx="0"/>
            <a:endCxn id="90" idx="4"/>
          </p:cNvCxnSpPr>
          <p:nvPr/>
        </p:nvCxnSpPr>
        <p:spPr>
          <a:xfrm flipH="1" flipV="1">
            <a:off x="4650424" y="4957271"/>
            <a:ext cx="3502" cy="44831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3777EFA3-E0C5-C349-BF7F-7DDF878B0ED3}"/>
              </a:ext>
            </a:extLst>
          </p:cNvPr>
          <p:cNvSpPr/>
          <p:nvPr/>
        </p:nvSpPr>
        <p:spPr>
          <a:xfrm>
            <a:off x="4540352" y="5405585"/>
            <a:ext cx="227147" cy="2271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ACEB479-B4FF-1EBC-93B9-956DA3A16CEF}"/>
              </a:ext>
            </a:extLst>
          </p:cNvPr>
          <p:cNvSpPr txBox="1"/>
          <p:nvPr/>
        </p:nvSpPr>
        <p:spPr>
          <a:xfrm>
            <a:off x="4111632" y="5648221"/>
            <a:ext cx="2203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Ubuntu" panose="020B0504030602030204" pitchFamily="34" charset="0"/>
              </a:rPr>
              <a:t>an extension of c, adding object-oriented features, and popular for software development</a:t>
            </a:r>
            <a:endParaRPr lang="en-IN" sz="120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696DB50-971D-350F-365C-CA9BB776D430}"/>
              </a:ext>
            </a:extLst>
          </p:cNvPr>
          <p:cNvCxnSpPr>
            <a:cxnSpLocks/>
          </p:cNvCxnSpPr>
          <p:nvPr/>
        </p:nvCxnSpPr>
        <p:spPr>
          <a:xfrm>
            <a:off x="4201061" y="6532235"/>
            <a:ext cx="15828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58D5F02-5816-CE77-0790-ACE72A5DA22B}"/>
              </a:ext>
            </a:extLst>
          </p:cNvPr>
          <p:cNvSpPr txBox="1"/>
          <p:nvPr/>
        </p:nvSpPr>
        <p:spPr>
          <a:xfrm>
            <a:off x="4350972" y="3300011"/>
            <a:ext cx="167651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1980s</a:t>
            </a:r>
            <a:endParaRPr lang="en-IN" sz="2300" b="1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05AD1BD-A76E-9631-3F68-942531F7FF81}"/>
              </a:ext>
            </a:extLst>
          </p:cNvPr>
          <p:cNvCxnSpPr>
            <a:cxnSpLocks/>
          </p:cNvCxnSpPr>
          <p:nvPr/>
        </p:nvCxnSpPr>
        <p:spPr>
          <a:xfrm flipV="1">
            <a:off x="4767499" y="4507515"/>
            <a:ext cx="1708695" cy="440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184ACC1-8CCB-8EDE-DC7F-5F0B2E248C7E}"/>
              </a:ext>
            </a:extLst>
          </p:cNvPr>
          <p:cNvCxnSpPr>
            <a:cxnSpLocks/>
            <a:endCxn id="89" idx="2"/>
          </p:cNvCxnSpPr>
          <p:nvPr/>
        </p:nvCxnSpPr>
        <p:spPr>
          <a:xfrm flipV="1">
            <a:off x="2792458" y="4509816"/>
            <a:ext cx="1753440" cy="1528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2A76CA2-1A19-D65C-66C7-9DEC28514E8C}"/>
              </a:ext>
            </a:extLst>
          </p:cNvPr>
          <p:cNvGrpSpPr/>
          <p:nvPr/>
        </p:nvGrpSpPr>
        <p:grpSpPr>
          <a:xfrm>
            <a:off x="3399738" y="3998688"/>
            <a:ext cx="488821" cy="488821"/>
            <a:chOff x="6058787" y="3391787"/>
            <a:chExt cx="1108775" cy="1108775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2522966E-D229-E215-203C-1C1848E43559}"/>
                </a:ext>
              </a:extLst>
            </p:cNvPr>
            <p:cNvSpPr/>
            <p:nvPr/>
          </p:nvSpPr>
          <p:spPr>
            <a:xfrm>
              <a:off x="6244661" y="3531897"/>
              <a:ext cx="750019" cy="7500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E6BFAC09-E769-C10C-E181-54A6C4E90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8787" y="3391787"/>
              <a:ext cx="1108775" cy="1108775"/>
            </a:xfrm>
            <a:prstGeom prst="rect">
              <a:avLst/>
            </a:prstGeom>
          </p:spPr>
        </p:pic>
      </p:grpSp>
      <p:pic>
        <p:nvPicPr>
          <p:cNvPr id="1036" name="Picture 12" descr="Modern Fortran for VS Code Logo ideas &amp; Discussion - Meta - Fortran  Discourse">
            <a:extLst>
              <a:ext uri="{FF2B5EF4-FFF2-40B4-BE49-F238E27FC236}">
                <a16:creationId xmlns:a16="http://schemas.microsoft.com/office/drawing/2014/main" id="{CD34F789-CEAC-735F-AB9D-68124CD37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162" y="4620312"/>
            <a:ext cx="374119" cy="37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Oval 118">
            <a:extLst>
              <a:ext uri="{FF2B5EF4-FFF2-40B4-BE49-F238E27FC236}">
                <a16:creationId xmlns:a16="http://schemas.microsoft.com/office/drawing/2014/main" id="{B6A75BA7-8051-11B0-2EEC-50B77563DB38}"/>
              </a:ext>
            </a:extLst>
          </p:cNvPr>
          <p:cNvSpPr/>
          <p:nvPr/>
        </p:nvSpPr>
        <p:spPr>
          <a:xfrm>
            <a:off x="1574573" y="4447522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0309A171-3DF6-C63D-5C6C-6B98014C21F3}"/>
              </a:ext>
            </a:extLst>
          </p:cNvPr>
          <p:cNvSpPr/>
          <p:nvPr/>
        </p:nvSpPr>
        <p:spPr>
          <a:xfrm>
            <a:off x="3582993" y="4456344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1D4CD25-DA08-E748-A22A-908950C68B89}"/>
              </a:ext>
            </a:extLst>
          </p:cNvPr>
          <p:cNvSpPr txBox="1"/>
          <p:nvPr/>
        </p:nvSpPr>
        <p:spPr>
          <a:xfrm>
            <a:off x="4369981" y="3628307"/>
            <a:ext cx="284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45C2DF"/>
                </a:solidFill>
              </a:rPr>
              <a:t>C++ :</a:t>
            </a:r>
            <a:endParaRPr lang="en-IN" sz="2000" b="1">
              <a:solidFill>
                <a:srgbClr val="45C2DF"/>
              </a:solidFill>
              <a:latin typeface="Ubuntu" panose="020B0504030602030204" pitchFamily="34" charset="0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7013B60-493C-7EC6-C356-D78DEE3D16DF}"/>
              </a:ext>
            </a:extLst>
          </p:cNvPr>
          <p:cNvSpPr/>
          <p:nvPr/>
        </p:nvSpPr>
        <p:spPr>
          <a:xfrm>
            <a:off x="6491111" y="4400359"/>
            <a:ext cx="227147" cy="2271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3" name="Circle: Hollow 122">
            <a:extLst>
              <a:ext uri="{FF2B5EF4-FFF2-40B4-BE49-F238E27FC236}">
                <a16:creationId xmlns:a16="http://schemas.microsoft.com/office/drawing/2014/main" id="{BCCF432F-9C11-28D1-4C39-83DBA6790E5E}"/>
              </a:ext>
            </a:extLst>
          </p:cNvPr>
          <p:cNvSpPr/>
          <p:nvPr/>
        </p:nvSpPr>
        <p:spPr>
          <a:xfrm>
            <a:off x="6145881" y="4048430"/>
            <a:ext cx="926405" cy="926405"/>
          </a:xfrm>
          <a:prstGeom prst="donut">
            <a:avLst>
              <a:gd name="adj" fmla="val 451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4" name="Circle: Hollow 123">
            <a:extLst>
              <a:ext uri="{FF2B5EF4-FFF2-40B4-BE49-F238E27FC236}">
                <a16:creationId xmlns:a16="http://schemas.microsoft.com/office/drawing/2014/main" id="{37240FF8-8603-CD03-396C-C7BE12E2360C}"/>
              </a:ext>
            </a:extLst>
          </p:cNvPr>
          <p:cNvSpPr/>
          <p:nvPr/>
        </p:nvSpPr>
        <p:spPr>
          <a:xfrm>
            <a:off x="6363582" y="4262628"/>
            <a:ext cx="498009" cy="498009"/>
          </a:xfrm>
          <a:prstGeom prst="donut">
            <a:avLst>
              <a:gd name="adj" fmla="val 45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08028F4-2E46-A571-3DCA-EDB801242450}"/>
              </a:ext>
            </a:extLst>
          </p:cNvPr>
          <p:cNvCxnSpPr>
            <a:cxnSpLocks/>
          </p:cNvCxnSpPr>
          <p:nvPr/>
        </p:nvCxnSpPr>
        <p:spPr>
          <a:xfrm>
            <a:off x="6376831" y="3316713"/>
            <a:ext cx="1560716" cy="1809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53AD328-4D1A-EF9F-280C-8F4C412A34A6}"/>
              </a:ext>
            </a:extLst>
          </p:cNvPr>
          <p:cNvSpPr txBox="1"/>
          <p:nvPr/>
        </p:nvSpPr>
        <p:spPr>
          <a:xfrm>
            <a:off x="6046275" y="5321397"/>
            <a:ext cx="284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45C2DF"/>
                </a:solidFill>
              </a:rPr>
              <a:t>JAVASCRIPT :</a:t>
            </a:r>
            <a:endParaRPr lang="en-IN" sz="2000" b="1">
              <a:solidFill>
                <a:srgbClr val="45C2DF"/>
              </a:solidFill>
              <a:latin typeface="Ubuntu" panose="020B0504030602030204" pitchFamily="34" charset="0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53741B49-B206-8373-6578-E416B57440F1}"/>
              </a:ext>
            </a:extLst>
          </p:cNvPr>
          <p:cNvSpPr txBox="1"/>
          <p:nvPr/>
        </p:nvSpPr>
        <p:spPr>
          <a:xfrm>
            <a:off x="6038488" y="4997143"/>
            <a:ext cx="1676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chemeClr val="bg1"/>
                </a:solidFill>
                <a:latin typeface="Century Gothic" panose="020B0502020202020204" pitchFamily="34" charset="0"/>
              </a:rPr>
              <a:t>1990s</a:t>
            </a:r>
            <a:r>
              <a:rPr lang="en-IN" sz="2400" b="1">
                <a:solidFill>
                  <a:schemeClr val="bg1"/>
                </a:solidFill>
              </a:rPr>
              <a:t> </a:t>
            </a:r>
            <a:endParaRPr lang="en-IN" sz="23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25" name="Arc 1024">
            <a:extLst>
              <a:ext uri="{FF2B5EF4-FFF2-40B4-BE49-F238E27FC236}">
                <a16:creationId xmlns:a16="http://schemas.microsoft.com/office/drawing/2014/main" id="{6AD97709-BCF2-35D0-8B7D-EB72C356A556}"/>
              </a:ext>
            </a:extLst>
          </p:cNvPr>
          <p:cNvSpPr/>
          <p:nvPr/>
        </p:nvSpPr>
        <p:spPr>
          <a:xfrm rot="5400000">
            <a:off x="6010045" y="3932877"/>
            <a:ext cx="1174322" cy="1174322"/>
          </a:xfrm>
          <a:prstGeom prst="arc">
            <a:avLst>
              <a:gd name="adj1" fmla="val 5534440"/>
              <a:gd name="adj2" fmla="val 10786946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FE7126E9-F83C-F9FA-41C1-D6681F94F6AC}"/>
              </a:ext>
            </a:extLst>
          </p:cNvPr>
          <p:cNvCxnSpPr>
            <a:cxnSpLocks/>
          </p:cNvCxnSpPr>
          <p:nvPr/>
        </p:nvCxnSpPr>
        <p:spPr>
          <a:xfrm flipH="1" flipV="1">
            <a:off x="6612496" y="3627661"/>
            <a:ext cx="3502" cy="44831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Oval 1028">
            <a:extLst>
              <a:ext uri="{FF2B5EF4-FFF2-40B4-BE49-F238E27FC236}">
                <a16:creationId xmlns:a16="http://schemas.microsoft.com/office/drawing/2014/main" id="{3C8FC939-2FC0-85D4-1F7C-FF20938F714B}"/>
              </a:ext>
            </a:extLst>
          </p:cNvPr>
          <p:cNvSpPr/>
          <p:nvPr/>
        </p:nvSpPr>
        <p:spPr>
          <a:xfrm>
            <a:off x="6502424" y="3421026"/>
            <a:ext cx="227147" cy="2271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42" name="Picture 18" descr="Java Logo PNG Transparent (1) – Brands ...">
            <a:extLst>
              <a:ext uri="{FF2B5EF4-FFF2-40B4-BE49-F238E27FC236}">
                <a16:creationId xmlns:a16="http://schemas.microsoft.com/office/drawing/2014/main" id="{09EE155C-9F64-3E0E-C16C-4436851D4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626" y="4616416"/>
            <a:ext cx="436527" cy="43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Oval 1030">
            <a:extLst>
              <a:ext uri="{FF2B5EF4-FFF2-40B4-BE49-F238E27FC236}">
                <a16:creationId xmlns:a16="http://schemas.microsoft.com/office/drawing/2014/main" id="{F838E525-6868-ED38-AC06-C87758BCCB37}"/>
              </a:ext>
            </a:extLst>
          </p:cNvPr>
          <p:cNvSpPr/>
          <p:nvPr/>
        </p:nvSpPr>
        <p:spPr>
          <a:xfrm>
            <a:off x="5496954" y="4433932"/>
            <a:ext cx="152400" cy="152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A985E16B-B154-6035-C89B-CD39E216507B}"/>
              </a:ext>
            </a:extLst>
          </p:cNvPr>
          <p:cNvSpPr txBox="1"/>
          <p:nvPr/>
        </p:nvSpPr>
        <p:spPr>
          <a:xfrm>
            <a:off x="6302874" y="2495699"/>
            <a:ext cx="1840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Ubuntu" panose="020B0504030602030204" pitchFamily="34" charset="0"/>
              </a:rPr>
              <a:t>client-side web development, enabling interactive and dynamic websites.</a:t>
            </a:r>
            <a:endParaRPr lang="en-IN" sz="120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20FB8FBF-1DD0-08D8-7222-236183693FAF}"/>
              </a:ext>
            </a:extLst>
          </p:cNvPr>
          <p:cNvSpPr/>
          <p:nvPr/>
        </p:nvSpPr>
        <p:spPr>
          <a:xfrm>
            <a:off x="8409684" y="4387278"/>
            <a:ext cx="227147" cy="2271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1" name="Circle: Hollow 1040">
            <a:extLst>
              <a:ext uri="{FF2B5EF4-FFF2-40B4-BE49-F238E27FC236}">
                <a16:creationId xmlns:a16="http://schemas.microsoft.com/office/drawing/2014/main" id="{BDDF89E4-06CB-E934-86B4-0516C69DAD22}"/>
              </a:ext>
            </a:extLst>
          </p:cNvPr>
          <p:cNvSpPr/>
          <p:nvPr/>
        </p:nvSpPr>
        <p:spPr>
          <a:xfrm>
            <a:off x="8051007" y="4035349"/>
            <a:ext cx="926405" cy="926405"/>
          </a:xfrm>
          <a:prstGeom prst="donut">
            <a:avLst>
              <a:gd name="adj" fmla="val 451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43" name="Circle: Hollow 1042">
            <a:extLst>
              <a:ext uri="{FF2B5EF4-FFF2-40B4-BE49-F238E27FC236}">
                <a16:creationId xmlns:a16="http://schemas.microsoft.com/office/drawing/2014/main" id="{94E7CC78-6593-BDA0-A61A-15DFF1DF9758}"/>
              </a:ext>
            </a:extLst>
          </p:cNvPr>
          <p:cNvSpPr/>
          <p:nvPr/>
        </p:nvSpPr>
        <p:spPr>
          <a:xfrm>
            <a:off x="8268708" y="4249547"/>
            <a:ext cx="498009" cy="498009"/>
          </a:xfrm>
          <a:prstGeom prst="donut">
            <a:avLst>
              <a:gd name="adj" fmla="val 45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44" name="Arc 1043">
            <a:extLst>
              <a:ext uri="{FF2B5EF4-FFF2-40B4-BE49-F238E27FC236}">
                <a16:creationId xmlns:a16="http://schemas.microsoft.com/office/drawing/2014/main" id="{5740C23B-CAE2-AF26-E8E2-B977DC47DE9B}"/>
              </a:ext>
            </a:extLst>
          </p:cNvPr>
          <p:cNvSpPr/>
          <p:nvPr/>
        </p:nvSpPr>
        <p:spPr>
          <a:xfrm>
            <a:off x="7930551" y="3911390"/>
            <a:ext cx="1174322" cy="1174322"/>
          </a:xfrm>
          <a:prstGeom prst="arc">
            <a:avLst>
              <a:gd name="adj1" fmla="val 5534440"/>
              <a:gd name="adj2" fmla="val 10786946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00079F34-D40F-E1D1-CB02-0301C355B48A}"/>
              </a:ext>
            </a:extLst>
          </p:cNvPr>
          <p:cNvCxnSpPr>
            <a:cxnSpLocks/>
            <a:stCxn id="1046" idx="0"/>
            <a:endCxn id="1041" idx="4"/>
          </p:cNvCxnSpPr>
          <p:nvPr/>
        </p:nvCxnSpPr>
        <p:spPr>
          <a:xfrm flipH="1" flipV="1">
            <a:off x="8514210" y="4961754"/>
            <a:ext cx="3502" cy="44831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Oval 1045">
            <a:extLst>
              <a:ext uri="{FF2B5EF4-FFF2-40B4-BE49-F238E27FC236}">
                <a16:creationId xmlns:a16="http://schemas.microsoft.com/office/drawing/2014/main" id="{73368E44-3A28-422E-EC4E-F18877D9D9AE}"/>
              </a:ext>
            </a:extLst>
          </p:cNvPr>
          <p:cNvSpPr/>
          <p:nvPr/>
        </p:nvSpPr>
        <p:spPr>
          <a:xfrm>
            <a:off x="8404138" y="5410068"/>
            <a:ext cx="227147" cy="2271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FE785474-AF3B-5D1B-88BD-C079288A3DCF}"/>
              </a:ext>
            </a:extLst>
          </p:cNvPr>
          <p:cNvSpPr txBox="1"/>
          <p:nvPr/>
        </p:nvSpPr>
        <p:spPr>
          <a:xfrm>
            <a:off x="7975418" y="5652704"/>
            <a:ext cx="2203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Ubuntu" panose="020B0504030602030204" pitchFamily="34" charset="0"/>
              </a:rPr>
              <a:t>Developed by Microsoft, primarily used for Windows application development and enterprise software.</a:t>
            </a:r>
            <a:endParaRPr lang="en-IN" sz="120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A5F1825A-E8E6-5957-FE77-84C5DB1C5C3A}"/>
              </a:ext>
            </a:extLst>
          </p:cNvPr>
          <p:cNvCxnSpPr>
            <a:cxnSpLocks/>
          </p:cNvCxnSpPr>
          <p:nvPr/>
        </p:nvCxnSpPr>
        <p:spPr>
          <a:xfrm>
            <a:off x="8064847" y="6523271"/>
            <a:ext cx="15828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>
            <a:extLst>
              <a:ext uri="{FF2B5EF4-FFF2-40B4-BE49-F238E27FC236}">
                <a16:creationId xmlns:a16="http://schemas.microsoft.com/office/drawing/2014/main" id="{0B568CBC-FF2D-4746-1F92-5EA5C1F4D138}"/>
              </a:ext>
            </a:extLst>
          </p:cNvPr>
          <p:cNvSpPr txBox="1"/>
          <p:nvPr/>
        </p:nvSpPr>
        <p:spPr>
          <a:xfrm>
            <a:off x="8214758" y="3304494"/>
            <a:ext cx="167651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latin typeface="Century Gothic" panose="020B0502020202020204" pitchFamily="34" charset="0"/>
              </a:rPr>
              <a:t>2000s</a:t>
            </a:r>
            <a:endParaRPr lang="en-IN" sz="2300" b="1" dirty="0">
              <a:solidFill>
                <a:schemeClr val="bg1">
                  <a:lumMod val="9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47826217-E713-1853-72F2-743EB2BF75CA}"/>
              </a:ext>
            </a:extLst>
          </p:cNvPr>
          <p:cNvSpPr txBox="1"/>
          <p:nvPr/>
        </p:nvSpPr>
        <p:spPr>
          <a:xfrm>
            <a:off x="8233767" y="3632790"/>
            <a:ext cx="284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45C2DF"/>
                </a:solidFill>
              </a:rPr>
              <a:t>C# :</a:t>
            </a:r>
            <a:endParaRPr lang="en-IN" sz="2000" b="1">
              <a:solidFill>
                <a:srgbClr val="45C2DF"/>
              </a:solidFill>
              <a:latin typeface="Ubuntu" panose="020B0504030602030204" pitchFamily="34" charset="0"/>
            </a:endParaRPr>
          </a:p>
        </p:txBody>
      </p: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D8C06482-1B90-C1D1-3D31-5F70CB16CC69}"/>
              </a:ext>
            </a:extLst>
          </p:cNvPr>
          <p:cNvCxnSpPr>
            <a:cxnSpLocks/>
          </p:cNvCxnSpPr>
          <p:nvPr/>
        </p:nvCxnSpPr>
        <p:spPr>
          <a:xfrm flipV="1">
            <a:off x="6694657" y="4498753"/>
            <a:ext cx="1708695" cy="440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6" name="Picture 30" descr="C Sharp Programming Language icon PNG and SVG Vector Free Download">
            <a:extLst>
              <a:ext uri="{FF2B5EF4-FFF2-40B4-BE49-F238E27FC236}">
                <a16:creationId xmlns:a16="http://schemas.microsoft.com/office/drawing/2014/main" id="{FD2F6EA8-7AAD-BD6F-5CFB-1CC03252A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542" y="3757705"/>
            <a:ext cx="465094" cy="5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34">
            <a:extLst>
              <a:ext uri="{FF2B5EF4-FFF2-40B4-BE49-F238E27FC236}">
                <a16:creationId xmlns:a16="http://schemas.microsoft.com/office/drawing/2014/main" id="{F54A9A61-510E-695F-2100-C9F4C8880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87" y="4994431"/>
            <a:ext cx="373250" cy="3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Oval 1078">
            <a:extLst>
              <a:ext uri="{FF2B5EF4-FFF2-40B4-BE49-F238E27FC236}">
                <a16:creationId xmlns:a16="http://schemas.microsoft.com/office/drawing/2014/main" id="{EB106B05-599C-A54C-F0D5-99226468081D}"/>
              </a:ext>
            </a:extLst>
          </p:cNvPr>
          <p:cNvSpPr/>
          <p:nvPr/>
        </p:nvSpPr>
        <p:spPr>
          <a:xfrm>
            <a:off x="10368342" y="4393734"/>
            <a:ext cx="227147" cy="2271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0" name="Circle: Hollow 1079">
            <a:extLst>
              <a:ext uri="{FF2B5EF4-FFF2-40B4-BE49-F238E27FC236}">
                <a16:creationId xmlns:a16="http://schemas.microsoft.com/office/drawing/2014/main" id="{0159EE58-782A-AA82-F9D7-A8B0A27256DE}"/>
              </a:ext>
            </a:extLst>
          </p:cNvPr>
          <p:cNvSpPr/>
          <p:nvPr/>
        </p:nvSpPr>
        <p:spPr>
          <a:xfrm>
            <a:off x="10023112" y="4041805"/>
            <a:ext cx="926405" cy="926405"/>
          </a:xfrm>
          <a:prstGeom prst="donut">
            <a:avLst>
              <a:gd name="adj" fmla="val 451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81" name="Circle: Hollow 1080">
            <a:extLst>
              <a:ext uri="{FF2B5EF4-FFF2-40B4-BE49-F238E27FC236}">
                <a16:creationId xmlns:a16="http://schemas.microsoft.com/office/drawing/2014/main" id="{74289AC4-46EE-092D-3984-B747909419EF}"/>
              </a:ext>
            </a:extLst>
          </p:cNvPr>
          <p:cNvSpPr/>
          <p:nvPr/>
        </p:nvSpPr>
        <p:spPr>
          <a:xfrm>
            <a:off x="10240813" y="4256003"/>
            <a:ext cx="498009" cy="498009"/>
          </a:xfrm>
          <a:prstGeom prst="donut">
            <a:avLst>
              <a:gd name="adj" fmla="val 451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58C9D79C-0F10-684D-5F61-AAB39DFB301C}"/>
              </a:ext>
            </a:extLst>
          </p:cNvPr>
          <p:cNvCxnSpPr>
            <a:cxnSpLocks/>
          </p:cNvCxnSpPr>
          <p:nvPr/>
        </p:nvCxnSpPr>
        <p:spPr>
          <a:xfrm>
            <a:off x="10254062" y="3310088"/>
            <a:ext cx="1560716" cy="1809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3" name="TextBox 1082">
            <a:extLst>
              <a:ext uri="{FF2B5EF4-FFF2-40B4-BE49-F238E27FC236}">
                <a16:creationId xmlns:a16="http://schemas.microsoft.com/office/drawing/2014/main" id="{4ED2DCDB-C171-E97C-F649-6F3B77E6BFA8}"/>
              </a:ext>
            </a:extLst>
          </p:cNvPr>
          <p:cNvSpPr txBox="1"/>
          <p:nvPr/>
        </p:nvSpPr>
        <p:spPr>
          <a:xfrm>
            <a:off x="9923506" y="5314772"/>
            <a:ext cx="284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45C2DF"/>
                </a:solidFill>
              </a:rPr>
              <a:t>PYTHON :</a:t>
            </a:r>
            <a:endParaRPr lang="en-IN" sz="2000" b="1">
              <a:solidFill>
                <a:srgbClr val="45C2DF"/>
              </a:solidFill>
              <a:latin typeface="Ubuntu" panose="020B0504030602030204" pitchFamily="34" charset="0"/>
            </a:endParaRP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02D35F2B-A557-882A-C324-DEB4E32EDC2A}"/>
              </a:ext>
            </a:extLst>
          </p:cNvPr>
          <p:cNvSpPr txBox="1"/>
          <p:nvPr/>
        </p:nvSpPr>
        <p:spPr>
          <a:xfrm>
            <a:off x="9915719" y="4990518"/>
            <a:ext cx="1676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>
                <a:solidFill>
                  <a:schemeClr val="bg1"/>
                </a:solidFill>
                <a:latin typeface="Century Gothic" panose="020B0502020202020204" pitchFamily="34" charset="0"/>
              </a:rPr>
              <a:t>2010s</a:t>
            </a:r>
            <a:r>
              <a:rPr lang="en-IN" sz="2400" b="1">
                <a:solidFill>
                  <a:schemeClr val="bg1"/>
                </a:solidFill>
              </a:rPr>
              <a:t> </a:t>
            </a:r>
            <a:endParaRPr lang="en-IN" sz="2300" b="1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85" name="Arc 1084">
            <a:extLst>
              <a:ext uri="{FF2B5EF4-FFF2-40B4-BE49-F238E27FC236}">
                <a16:creationId xmlns:a16="http://schemas.microsoft.com/office/drawing/2014/main" id="{34D837C1-936F-E29B-91B6-78D34E173B36}"/>
              </a:ext>
            </a:extLst>
          </p:cNvPr>
          <p:cNvSpPr/>
          <p:nvPr/>
        </p:nvSpPr>
        <p:spPr>
          <a:xfrm rot="5400000">
            <a:off x="9887276" y="3926252"/>
            <a:ext cx="1174322" cy="1174322"/>
          </a:xfrm>
          <a:prstGeom prst="arc">
            <a:avLst>
              <a:gd name="adj1" fmla="val 5534440"/>
              <a:gd name="adj2" fmla="val 10786946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3E645BBB-4C90-3243-C784-7F6AF400E468}"/>
              </a:ext>
            </a:extLst>
          </p:cNvPr>
          <p:cNvCxnSpPr>
            <a:cxnSpLocks/>
          </p:cNvCxnSpPr>
          <p:nvPr/>
        </p:nvCxnSpPr>
        <p:spPr>
          <a:xfrm flipH="1" flipV="1">
            <a:off x="10489727" y="3621036"/>
            <a:ext cx="3502" cy="448314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7" name="Oval 1086">
            <a:extLst>
              <a:ext uri="{FF2B5EF4-FFF2-40B4-BE49-F238E27FC236}">
                <a16:creationId xmlns:a16="http://schemas.microsoft.com/office/drawing/2014/main" id="{1CDA6F12-923D-E225-FE60-FFA54F9ADF1F}"/>
              </a:ext>
            </a:extLst>
          </p:cNvPr>
          <p:cNvSpPr/>
          <p:nvPr/>
        </p:nvSpPr>
        <p:spPr>
          <a:xfrm>
            <a:off x="10364672" y="3427338"/>
            <a:ext cx="227147" cy="2271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09C8B963-50B8-90D7-21A9-06D21DE00609}"/>
              </a:ext>
            </a:extLst>
          </p:cNvPr>
          <p:cNvSpPr txBox="1"/>
          <p:nvPr/>
        </p:nvSpPr>
        <p:spPr>
          <a:xfrm>
            <a:off x="10180105" y="2489074"/>
            <a:ext cx="1840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Ubuntu" panose="020B0504030602030204" pitchFamily="34" charset="0"/>
              </a:rPr>
              <a:t>client-side web development, enabling interactive and dynamic websites.</a:t>
            </a:r>
            <a:endParaRPr lang="en-IN" sz="120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cxnSp>
        <p:nvCxnSpPr>
          <p:cNvPr id="1089" name="Straight Connector 1088">
            <a:extLst>
              <a:ext uri="{FF2B5EF4-FFF2-40B4-BE49-F238E27FC236}">
                <a16:creationId xmlns:a16="http://schemas.microsoft.com/office/drawing/2014/main" id="{9C29C524-9899-0EF9-CDB1-EB11F8AA1A07}"/>
              </a:ext>
            </a:extLst>
          </p:cNvPr>
          <p:cNvCxnSpPr>
            <a:cxnSpLocks/>
          </p:cNvCxnSpPr>
          <p:nvPr/>
        </p:nvCxnSpPr>
        <p:spPr>
          <a:xfrm flipV="1">
            <a:off x="8634296" y="4516191"/>
            <a:ext cx="1708695" cy="440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7" name="Picture 1096">
            <a:extLst>
              <a:ext uri="{FF2B5EF4-FFF2-40B4-BE49-F238E27FC236}">
                <a16:creationId xmlns:a16="http://schemas.microsoft.com/office/drawing/2014/main" id="{5DA9358E-EEA8-B8B9-AE9C-0F08F30F03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198" y="5008920"/>
            <a:ext cx="474271" cy="472164"/>
          </a:xfrm>
          <a:prstGeom prst="rect">
            <a:avLst/>
          </a:prstGeom>
        </p:spPr>
      </p:pic>
      <p:cxnSp>
        <p:nvCxnSpPr>
          <p:cNvPr id="1098" name="Straight Connector 1097">
            <a:extLst>
              <a:ext uri="{FF2B5EF4-FFF2-40B4-BE49-F238E27FC236}">
                <a16:creationId xmlns:a16="http://schemas.microsoft.com/office/drawing/2014/main" id="{77DAF7D9-61F5-DFFB-83E9-70CE713D9BBC}"/>
              </a:ext>
            </a:extLst>
          </p:cNvPr>
          <p:cNvCxnSpPr>
            <a:cxnSpLocks/>
            <a:stCxn id="1079" idx="6"/>
          </p:cNvCxnSpPr>
          <p:nvPr/>
        </p:nvCxnSpPr>
        <p:spPr>
          <a:xfrm>
            <a:off x="10595489" y="4507308"/>
            <a:ext cx="1596511" cy="2169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0" name="Group 1109">
            <a:extLst>
              <a:ext uri="{FF2B5EF4-FFF2-40B4-BE49-F238E27FC236}">
                <a16:creationId xmlns:a16="http://schemas.microsoft.com/office/drawing/2014/main" id="{F5F4EA87-1F0E-9BEE-C148-B3CBBF8DB8FD}"/>
              </a:ext>
            </a:extLst>
          </p:cNvPr>
          <p:cNvGrpSpPr/>
          <p:nvPr/>
        </p:nvGrpSpPr>
        <p:grpSpPr>
          <a:xfrm>
            <a:off x="4968559" y="3684169"/>
            <a:ext cx="518611" cy="518611"/>
            <a:chOff x="4979868" y="3646030"/>
            <a:chExt cx="518611" cy="518611"/>
          </a:xfrm>
        </p:grpSpPr>
        <p:sp>
          <p:nvSpPr>
            <p:cNvPr id="1111" name="Oval 1110">
              <a:extLst>
                <a:ext uri="{FF2B5EF4-FFF2-40B4-BE49-F238E27FC236}">
                  <a16:creationId xmlns:a16="http://schemas.microsoft.com/office/drawing/2014/main" id="{21ADC4F1-2BC3-5333-6111-248FC15D5ADF}"/>
                </a:ext>
              </a:extLst>
            </p:cNvPr>
            <p:cNvSpPr/>
            <p:nvPr/>
          </p:nvSpPr>
          <p:spPr>
            <a:xfrm>
              <a:off x="5058056" y="3719227"/>
              <a:ext cx="361437" cy="36143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112" name="Picture 1111">
              <a:extLst>
                <a:ext uri="{FF2B5EF4-FFF2-40B4-BE49-F238E27FC236}">
                  <a16:creationId xmlns:a16="http://schemas.microsoft.com/office/drawing/2014/main" id="{0B0640F2-D9CB-0E2C-617C-5C05F1D1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9868" y="3646030"/>
              <a:ext cx="518611" cy="518611"/>
            </a:xfrm>
            <a:prstGeom prst="rect">
              <a:avLst/>
            </a:prstGeom>
          </p:spPr>
        </p:pic>
      </p:grpSp>
      <p:sp>
        <p:nvSpPr>
          <p:cNvPr id="1113" name="TextBox 1112">
            <a:extLst>
              <a:ext uri="{FF2B5EF4-FFF2-40B4-BE49-F238E27FC236}">
                <a16:creationId xmlns:a16="http://schemas.microsoft.com/office/drawing/2014/main" id="{F1852A7E-65C3-ABA8-4AED-0C84AC716DB7}"/>
              </a:ext>
            </a:extLst>
          </p:cNvPr>
          <p:cNvSpPr txBox="1"/>
          <p:nvPr/>
        </p:nvSpPr>
        <p:spPr>
          <a:xfrm>
            <a:off x="391581" y="1214868"/>
            <a:ext cx="5692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Ubuntu" panose="020B0504030602030204" pitchFamily="34" charset="0"/>
              </a:rPr>
              <a:t>Languages evolved differently in various regions due to geographical, social, and cultural separations, leading to the development of distinct languages over time</a:t>
            </a:r>
            <a:endParaRPr lang="en-IN" sz="140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cxnSp>
        <p:nvCxnSpPr>
          <p:cNvPr id="1124" name="Straight Connector 1123">
            <a:extLst>
              <a:ext uri="{FF2B5EF4-FFF2-40B4-BE49-F238E27FC236}">
                <a16:creationId xmlns:a16="http://schemas.microsoft.com/office/drawing/2014/main" id="{A9D5B7DE-6968-8FF9-2254-17CA507E3DCC}"/>
              </a:ext>
            </a:extLst>
          </p:cNvPr>
          <p:cNvCxnSpPr>
            <a:cxnSpLocks/>
            <a:endCxn id="2" idx="6"/>
          </p:cNvCxnSpPr>
          <p:nvPr/>
        </p:nvCxnSpPr>
        <p:spPr>
          <a:xfrm flipH="1">
            <a:off x="8192566" y="1854665"/>
            <a:ext cx="3999430" cy="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0" name="Oval 1129">
            <a:extLst>
              <a:ext uri="{FF2B5EF4-FFF2-40B4-BE49-F238E27FC236}">
                <a16:creationId xmlns:a16="http://schemas.microsoft.com/office/drawing/2014/main" id="{14F35E36-7AD8-D662-F3E6-25DB40776CD4}"/>
              </a:ext>
            </a:extLst>
          </p:cNvPr>
          <p:cNvSpPr/>
          <p:nvPr/>
        </p:nvSpPr>
        <p:spPr>
          <a:xfrm>
            <a:off x="18060643" y="868909"/>
            <a:ext cx="561400" cy="561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rgbClr val="45C2DF"/>
                </a:solidFill>
              </a:rPr>
              <a:t>&lt;\&gt;</a:t>
            </a:r>
            <a:endParaRPr lang="en-IN" sz="1100" b="1">
              <a:solidFill>
                <a:srgbClr val="45C2DF"/>
              </a:solidFill>
            </a:endParaRPr>
          </a:p>
        </p:txBody>
      </p:sp>
      <p:sp>
        <p:nvSpPr>
          <p:cNvPr id="1131" name="TextBox 1130">
            <a:extLst>
              <a:ext uri="{FF2B5EF4-FFF2-40B4-BE49-F238E27FC236}">
                <a16:creationId xmlns:a16="http://schemas.microsoft.com/office/drawing/2014/main" id="{54FF7C2B-0797-995C-BE34-27666346CA01}"/>
              </a:ext>
            </a:extLst>
          </p:cNvPr>
          <p:cNvSpPr txBox="1"/>
          <p:nvPr/>
        </p:nvSpPr>
        <p:spPr>
          <a:xfrm>
            <a:off x="18050973" y="1454555"/>
            <a:ext cx="2840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45C2DF"/>
                </a:solidFill>
                <a:latin typeface="Ubuntu" panose="020B0504030602030204" pitchFamily="34" charset="0"/>
              </a:rPr>
              <a:t>Historical Evolution:</a:t>
            </a:r>
            <a:endParaRPr lang="en-IN" sz="2000" b="1">
              <a:solidFill>
                <a:srgbClr val="45C2DF"/>
              </a:solidFill>
              <a:latin typeface="Ubuntu" panose="020B0504030602030204" pitchFamily="34" charset="0"/>
            </a:endParaRPr>
          </a:p>
        </p:txBody>
      </p:sp>
      <p:sp>
        <p:nvSpPr>
          <p:cNvPr id="1132" name="TextBox 1131">
            <a:extLst>
              <a:ext uri="{FF2B5EF4-FFF2-40B4-BE49-F238E27FC236}">
                <a16:creationId xmlns:a16="http://schemas.microsoft.com/office/drawing/2014/main" id="{CCCDAE2A-FF5A-1053-A47A-5884FEC45C4A}"/>
              </a:ext>
            </a:extLst>
          </p:cNvPr>
          <p:cNvSpPr txBox="1"/>
          <p:nvPr/>
        </p:nvSpPr>
        <p:spPr>
          <a:xfrm>
            <a:off x="18040449" y="1856553"/>
            <a:ext cx="5692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Ubuntu" panose="020B0504030602030204" pitchFamily="34" charset="0"/>
              </a:rPr>
              <a:t>Languages evolved differently in various regions due to geographical, social, and cultural separations, leading to the development of distinct languages over time</a:t>
            </a:r>
            <a:endParaRPr lang="en-IN" sz="140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553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8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4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3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8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1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4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7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3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6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39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30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3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9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2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3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800"/>
                            </p:stCondLst>
                            <p:childTnLst>
                              <p:par>
                                <p:cTn id="1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1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3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400"/>
                            </p:stCondLst>
                            <p:childTnLst>
                              <p:par>
                                <p:cTn id="1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3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70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300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3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33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3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600"/>
                            </p:stCondLst>
                            <p:childTnLst>
                              <p:par>
                                <p:cTn id="1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900"/>
                            </p:stCondLst>
                            <p:childTnLst>
                              <p:par>
                                <p:cTn id="1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3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00"/>
                            </p:stCondLst>
                            <p:childTnLst>
                              <p:par>
                                <p:cTn id="2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3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3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3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600"/>
                            </p:stCondLst>
                            <p:childTnLst>
                              <p:par>
                                <p:cTn id="20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3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3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3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900"/>
                            </p:stCondLst>
                            <p:childTnLst>
                              <p:par>
                                <p:cTn id="2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3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3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200"/>
                            </p:stCondLst>
                            <p:childTnLst>
                              <p:par>
                                <p:cTn id="2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3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3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800"/>
                            </p:stCondLst>
                            <p:childTnLst>
                              <p:par>
                                <p:cTn id="2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2" dur="3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100"/>
                            </p:stCondLst>
                            <p:childTnLst>
                              <p:par>
                                <p:cTn id="2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3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400"/>
                            </p:stCondLst>
                            <p:childTnLst>
                              <p:par>
                                <p:cTn id="2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2" dur="3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2700"/>
                            </p:stCondLst>
                            <p:childTnLst>
                              <p:par>
                                <p:cTn id="2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3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3000"/>
                            </p:stCondLst>
                            <p:childTnLst>
                              <p:par>
                                <p:cTn id="2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3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3300"/>
                            </p:stCondLst>
                            <p:childTnLst>
                              <p:par>
                                <p:cTn id="2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600"/>
                            </p:stCondLst>
                            <p:childTnLst>
                              <p:par>
                                <p:cTn id="2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3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3900"/>
                            </p:stCondLst>
                            <p:childTnLst>
                              <p:par>
                                <p:cTn id="2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3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3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00"/>
                            </p:stCondLst>
                            <p:childTnLst>
                              <p:par>
                                <p:cTn id="2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3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3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3" dur="3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600"/>
                            </p:stCondLst>
                            <p:childTnLst>
                              <p:par>
                                <p:cTn id="2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3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3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3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900"/>
                            </p:stCondLst>
                            <p:childTnLst>
                              <p:par>
                                <p:cTn id="2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3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3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1200"/>
                            </p:stCondLst>
                            <p:childTnLst>
                              <p:par>
                                <p:cTn id="2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9" dur="3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500"/>
                            </p:stCondLst>
                            <p:childTnLst>
                              <p:par>
                                <p:cTn id="2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3" dur="3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3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5" dur="3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800"/>
                            </p:stCondLst>
                            <p:childTnLst>
                              <p:par>
                                <p:cTn id="2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9" dur="3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2100"/>
                            </p:stCondLst>
                            <p:childTnLst>
                              <p:par>
                                <p:cTn id="3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3" dur="3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2400"/>
                            </p:stCondLst>
                            <p:childTnLst>
                              <p:par>
                                <p:cTn id="3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3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2700"/>
                            </p:stCondLst>
                            <p:childTnLst>
                              <p:par>
                                <p:cTn id="3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1" dur="3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000"/>
                            </p:stCondLst>
                            <p:childTnLst>
                              <p:par>
                                <p:cTn id="3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5" dur="3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300"/>
                            </p:stCondLst>
                            <p:childTnLst>
                              <p:par>
                                <p:cTn id="3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9" dur="3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4" dur="3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300"/>
                            </p:stCondLst>
                            <p:childTnLst>
                              <p:par>
                                <p:cTn id="3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8" dur="30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30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0" dur="3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600"/>
                            </p:stCondLst>
                            <p:childTnLst>
                              <p:par>
                                <p:cTn id="3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4" dur="3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3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6" dur="3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900"/>
                            </p:stCondLst>
                            <p:childTnLst>
                              <p:par>
                                <p:cTn id="3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0" dur="3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1200"/>
                            </p:stCondLst>
                            <p:childTnLst>
                              <p:par>
                                <p:cTn id="3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4" dur="3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1500"/>
                            </p:stCondLst>
                            <p:childTnLst>
                              <p:par>
                                <p:cTn id="3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3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3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0" dur="3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1800"/>
                            </p:stCondLst>
                            <p:childTnLst>
                              <p:par>
                                <p:cTn id="3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4" dur="3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2100"/>
                            </p:stCondLst>
                            <p:childTnLst>
                              <p:par>
                                <p:cTn id="3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8" dur="3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2400"/>
                            </p:stCondLst>
                            <p:childTnLst>
                              <p:par>
                                <p:cTn id="3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2" dur="3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2700"/>
                            </p:stCondLst>
                            <p:childTnLst>
                              <p:par>
                                <p:cTn id="3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6" dur="3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3000"/>
                            </p:stCondLst>
                            <p:childTnLst>
                              <p:par>
                                <p:cTn id="3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0" dur="3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3300"/>
                            </p:stCondLst>
                            <p:childTnLst>
                              <p:par>
                                <p:cTn id="3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3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3600"/>
                            </p:stCondLst>
                            <p:childTnLst>
                              <p:par>
                                <p:cTn id="3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8" dur="3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5" grpId="0" animBg="1"/>
      <p:bldP spid="29" grpId="0" animBg="1"/>
      <p:bldP spid="36" grpId="0" animBg="1"/>
      <p:bldP spid="38" grpId="0"/>
      <p:bldP spid="41" grpId="0"/>
      <p:bldP spid="42" grpId="0"/>
      <p:bldP spid="45" grpId="0" animBg="1"/>
      <p:bldP spid="46" grpId="0" animBg="1"/>
      <p:bldP spid="47" grpId="0" animBg="1"/>
      <p:bldP spid="50" grpId="0"/>
      <p:bldP spid="52" grpId="0"/>
      <p:bldP spid="53" grpId="0"/>
      <p:bldP spid="54" grpId="0" animBg="1"/>
      <p:bldP spid="56" grpId="0" animBg="1"/>
      <p:bldP spid="89" grpId="0" animBg="1"/>
      <p:bldP spid="90" grpId="0" animBg="1"/>
      <p:bldP spid="91" grpId="0" animBg="1"/>
      <p:bldP spid="92" grpId="0" animBg="1"/>
      <p:bldP spid="94" grpId="0" animBg="1"/>
      <p:bldP spid="95" grpId="0"/>
      <p:bldP spid="98" grpId="0"/>
      <p:bldP spid="119" grpId="0" animBg="1"/>
      <p:bldP spid="120" grpId="0" animBg="1"/>
      <p:bldP spid="121" grpId="0"/>
      <p:bldP spid="122" grpId="0" animBg="1"/>
      <p:bldP spid="123" grpId="0" animBg="1"/>
      <p:bldP spid="124" grpId="0" animBg="1"/>
      <p:bldP spid="127" grpId="0"/>
      <p:bldP spid="1024" grpId="0"/>
      <p:bldP spid="1025" grpId="0" animBg="1"/>
      <p:bldP spid="1029" grpId="0" animBg="1"/>
      <p:bldP spid="1031" grpId="0" animBg="1"/>
      <p:bldP spid="1033" grpId="0"/>
      <p:bldP spid="1039" grpId="0" animBg="1"/>
      <p:bldP spid="1041" grpId="0" animBg="1"/>
      <p:bldP spid="1043" grpId="0" animBg="1"/>
      <p:bldP spid="1044" grpId="0" animBg="1"/>
      <p:bldP spid="1046" grpId="0" animBg="1"/>
      <p:bldP spid="1047" grpId="0"/>
      <p:bldP spid="1049" grpId="0"/>
      <p:bldP spid="1051" grpId="0"/>
      <p:bldP spid="1079" grpId="0" animBg="1"/>
      <p:bldP spid="1080" grpId="0" animBg="1"/>
      <p:bldP spid="1081" grpId="0" animBg="1"/>
      <p:bldP spid="1083" grpId="0"/>
      <p:bldP spid="1084" grpId="0"/>
      <p:bldP spid="1085" grpId="0" animBg="1"/>
      <p:bldP spid="1087" grpId="0" animBg="1"/>
      <p:bldP spid="108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F3B77">
                <a:alpha val="94902"/>
              </a:srgbClr>
            </a:gs>
            <a:gs pos="100000">
              <a:srgbClr val="0F3B77">
                <a:lumMod val="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41FE78-A6EB-AA91-3458-234F704CE957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E3A7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4E3C5C5-8744-1D68-5952-00A16226E1CD}"/>
              </a:ext>
            </a:extLst>
          </p:cNvPr>
          <p:cNvSpPr/>
          <p:nvPr/>
        </p:nvSpPr>
        <p:spPr>
          <a:xfrm>
            <a:off x="5172773" y="390896"/>
            <a:ext cx="561400" cy="561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45C2DF"/>
                </a:solidFill>
              </a:rPr>
              <a:t>&lt;\&gt;</a:t>
            </a:r>
            <a:endParaRPr lang="en-IN" sz="1100" b="1" dirty="0">
              <a:solidFill>
                <a:srgbClr val="45C2D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C463F-9EB9-2FB6-4EF9-CAB983730607}"/>
              </a:ext>
            </a:extLst>
          </p:cNvPr>
          <p:cNvSpPr txBox="1"/>
          <p:nvPr/>
        </p:nvSpPr>
        <p:spPr>
          <a:xfrm>
            <a:off x="5163102" y="976542"/>
            <a:ext cx="4683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45C2DF"/>
                </a:solidFill>
                <a:latin typeface="Ubuntu" panose="020B0504030602030204" pitchFamily="34" charset="0"/>
              </a:rPr>
              <a:t>Adaptation and Innovation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376ED-9BB4-D68F-CEB1-24D4624E6409}"/>
              </a:ext>
            </a:extLst>
          </p:cNvPr>
          <p:cNvSpPr txBox="1"/>
          <p:nvPr/>
        </p:nvSpPr>
        <p:spPr>
          <a:xfrm>
            <a:off x="5152579" y="1378540"/>
            <a:ext cx="5692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Different languages offer diverse ways of thinking and expressing ideas, which can lead to innovation and a rich exchange of concepts across cultures.</a:t>
            </a:r>
            <a:endParaRPr lang="en-IN" sz="140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4FCAA6-A157-D617-A38F-2611674A70A0}"/>
              </a:ext>
            </a:extLst>
          </p:cNvPr>
          <p:cNvCxnSpPr>
            <a:cxnSpLocks/>
          </p:cNvCxnSpPr>
          <p:nvPr/>
        </p:nvCxnSpPr>
        <p:spPr>
          <a:xfrm flipH="1">
            <a:off x="0" y="1854665"/>
            <a:ext cx="3999430" cy="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F0F2E1E-1394-2687-D4E2-C51691742EBD}"/>
              </a:ext>
            </a:extLst>
          </p:cNvPr>
          <p:cNvSpPr/>
          <p:nvPr/>
        </p:nvSpPr>
        <p:spPr>
          <a:xfrm>
            <a:off x="3999430" y="1592126"/>
            <a:ext cx="525078" cy="5250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2245241-CB67-B502-AA60-7D373D241C43}"/>
              </a:ext>
            </a:extLst>
          </p:cNvPr>
          <p:cNvSpPr/>
          <p:nvPr/>
        </p:nvSpPr>
        <p:spPr>
          <a:xfrm>
            <a:off x="779931" y="3096858"/>
            <a:ext cx="3004987" cy="30049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148182-B261-3E0D-55FA-B8B1C36EA281}"/>
              </a:ext>
            </a:extLst>
          </p:cNvPr>
          <p:cNvSpPr txBox="1"/>
          <p:nvPr/>
        </p:nvSpPr>
        <p:spPr>
          <a:xfrm>
            <a:off x="4933262" y="30816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45C2DF"/>
                </a:solidFill>
                <a:latin typeface="Century Gothic" panose="020B0502020202020204" pitchFamily="34" charset="0"/>
              </a:rPr>
              <a:t>C</a:t>
            </a:r>
            <a:endParaRPr lang="en-IN" sz="3000" b="1" dirty="0">
              <a:solidFill>
                <a:srgbClr val="45C2DF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8EE737-8157-21F4-B2BF-4EC6AAF3EB72}"/>
              </a:ext>
            </a:extLst>
          </p:cNvPr>
          <p:cNvSpPr txBox="1"/>
          <p:nvPr/>
        </p:nvSpPr>
        <p:spPr>
          <a:xfrm>
            <a:off x="4933262" y="3767561"/>
            <a:ext cx="6214350" cy="2958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Efficient, performance-oriented, enjoys low-level programming, detail-focused.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 Ideal for students interested in system programming, embedded systems, and understanding how software interacts with hardware. C provides foundational knowledge and skills useful for developing operating systems, drivers, and real-time applications.</a:t>
            </a:r>
          </a:p>
          <a:p>
            <a:pPr>
              <a:lnSpc>
                <a:spcPts val="2460"/>
              </a:lnSpc>
            </a:pP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0A0357-ACA4-AA86-1460-7D5C37083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220" y="3310369"/>
            <a:ext cx="2291524" cy="257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26184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3B77">
                <a:alpha val="94902"/>
              </a:srgbClr>
            </a:gs>
            <a:gs pos="100000">
              <a:srgbClr val="0F3B77">
                <a:lumMod val="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DB2C0F-CD6C-63E5-6AFE-F538CF6A52D9}"/>
              </a:ext>
            </a:extLst>
          </p:cNvPr>
          <p:cNvSpPr/>
          <p:nvPr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rgbClr val="0E3A7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B70450-53E8-4816-99BD-D7EE0AC868A4}"/>
              </a:ext>
            </a:extLst>
          </p:cNvPr>
          <p:cNvSpPr/>
          <p:nvPr/>
        </p:nvSpPr>
        <p:spPr>
          <a:xfrm>
            <a:off x="5172773" y="390896"/>
            <a:ext cx="561400" cy="561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45C2DF"/>
                </a:solidFill>
              </a:rPr>
              <a:t>&lt;\&gt;</a:t>
            </a:r>
            <a:endParaRPr lang="en-IN" sz="1100" b="1" dirty="0">
              <a:solidFill>
                <a:srgbClr val="45C2D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77B3B-5731-75DC-9078-26F3BFB237D8}"/>
              </a:ext>
            </a:extLst>
          </p:cNvPr>
          <p:cNvSpPr txBox="1"/>
          <p:nvPr/>
        </p:nvSpPr>
        <p:spPr>
          <a:xfrm>
            <a:off x="5163102" y="976542"/>
            <a:ext cx="4683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rgbClr val="45C2DF"/>
                </a:solidFill>
                <a:latin typeface="Ubuntu" panose="020B0504030602030204" pitchFamily="34" charset="0"/>
              </a:rPr>
              <a:t>Adaptation and Innovation</a:t>
            </a:r>
          </a:p>
        </p:txBody>
      </p:sp>
      <p:sp>
        <p:nvSpPr>
          <p:cNvPr id="1113" name="TextBox 1112">
            <a:extLst>
              <a:ext uri="{FF2B5EF4-FFF2-40B4-BE49-F238E27FC236}">
                <a16:creationId xmlns:a16="http://schemas.microsoft.com/office/drawing/2014/main" id="{F1852A7E-65C3-ABA8-4AED-0C84AC716DB7}"/>
              </a:ext>
            </a:extLst>
          </p:cNvPr>
          <p:cNvSpPr txBox="1"/>
          <p:nvPr/>
        </p:nvSpPr>
        <p:spPr>
          <a:xfrm>
            <a:off x="5152579" y="1378540"/>
            <a:ext cx="5692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Different languages offer diverse ways of thinking and expressing ideas, which can lead to innovation and a rich exchange of concepts across cultures.</a:t>
            </a:r>
            <a:endParaRPr lang="en-IN" sz="140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699574A-2874-B38A-5DAE-9BC00F8AF268}"/>
              </a:ext>
            </a:extLst>
          </p:cNvPr>
          <p:cNvCxnSpPr>
            <a:cxnSpLocks/>
          </p:cNvCxnSpPr>
          <p:nvPr/>
        </p:nvCxnSpPr>
        <p:spPr>
          <a:xfrm flipH="1">
            <a:off x="0" y="1854665"/>
            <a:ext cx="3999430" cy="0"/>
          </a:xfrm>
          <a:prstGeom prst="line">
            <a:avLst/>
          </a:prstGeom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673B9E3-4527-B986-27BE-3C53EFC47B4E}"/>
              </a:ext>
            </a:extLst>
          </p:cNvPr>
          <p:cNvSpPr/>
          <p:nvPr/>
        </p:nvSpPr>
        <p:spPr>
          <a:xfrm>
            <a:off x="3999430" y="1592126"/>
            <a:ext cx="525078" cy="52507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B23ABB-0FCB-10EA-DB26-F77FAB32EF54}"/>
              </a:ext>
            </a:extLst>
          </p:cNvPr>
          <p:cNvSpPr/>
          <p:nvPr/>
        </p:nvSpPr>
        <p:spPr>
          <a:xfrm>
            <a:off x="779931" y="3096858"/>
            <a:ext cx="3004987" cy="30049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8D6C9-AAEA-6D0E-94FD-AE02C24D1CA4}"/>
              </a:ext>
            </a:extLst>
          </p:cNvPr>
          <p:cNvSpPr txBox="1"/>
          <p:nvPr/>
        </p:nvSpPr>
        <p:spPr>
          <a:xfrm>
            <a:off x="4933262" y="30816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45C2DF"/>
                </a:solidFill>
                <a:latin typeface="Century Gothic" panose="020B0502020202020204" pitchFamily="34" charset="0"/>
              </a:rPr>
              <a:t>Dart</a:t>
            </a:r>
            <a:endParaRPr lang="en-IN" sz="3000" b="1">
              <a:solidFill>
                <a:srgbClr val="45C2DF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453C29-FBC2-0F13-E0DF-3EB11A3D44E6}"/>
              </a:ext>
            </a:extLst>
          </p:cNvPr>
          <p:cNvSpPr txBox="1"/>
          <p:nvPr/>
        </p:nvSpPr>
        <p:spPr>
          <a:xfrm>
            <a:off x="4919815" y="4070520"/>
            <a:ext cx="6214350" cy="2637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Innovative, enjoys clean and structured code, adaptable.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Ideal for students interested in cross-platform mobile and web app development, particularly with the Flutter framework, which allows for a single codebase across different platforms.</a:t>
            </a:r>
          </a:p>
          <a:p>
            <a:pPr>
              <a:lnSpc>
                <a:spcPts val="2460"/>
              </a:lnSpc>
            </a:pPr>
            <a:endParaRPr lang="en-IN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8ECA3BF-A09F-97E3-CD8D-4B8B8F9F9C0B}"/>
              </a:ext>
            </a:extLst>
          </p:cNvPr>
          <p:cNvGrpSpPr/>
          <p:nvPr/>
        </p:nvGrpSpPr>
        <p:grpSpPr>
          <a:xfrm>
            <a:off x="12953055" y="3096858"/>
            <a:ext cx="3004987" cy="3004987"/>
            <a:chOff x="12953055" y="3096858"/>
            <a:chExt cx="3004987" cy="300498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B17E4B9-9EC0-6BE0-50C2-145D87A7D4B2}"/>
                </a:ext>
              </a:extLst>
            </p:cNvPr>
            <p:cNvSpPr/>
            <p:nvPr/>
          </p:nvSpPr>
          <p:spPr>
            <a:xfrm>
              <a:off x="12953055" y="3096858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90275B3-092E-265C-9A8D-934955580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29654" y="3279347"/>
              <a:ext cx="2651788" cy="2640007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B296421-902B-1CD7-2EFD-BDDAF3A272DC}"/>
              </a:ext>
            </a:extLst>
          </p:cNvPr>
          <p:cNvSpPr txBox="1"/>
          <p:nvPr/>
        </p:nvSpPr>
        <p:spPr>
          <a:xfrm>
            <a:off x="17000618" y="32340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45C2DF"/>
                </a:solidFill>
                <a:latin typeface="Century Gothic" panose="020B0502020202020204" pitchFamily="34" charset="0"/>
              </a:rPr>
              <a:t>PYTHON</a:t>
            </a:r>
            <a:endParaRPr lang="en-IN" sz="3000" b="1">
              <a:solidFill>
                <a:srgbClr val="45C2DF"/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BADB9A-216E-0047-A8D3-14D57C7D47E1}"/>
              </a:ext>
            </a:extLst>
          </p:cNvPr>
          <p:cNvSpPr txBox="1"/>
          <p:nvPr/>
        </p:nvSpPr>
        <p:spPr>
          <a:xfrm>
            <a:off x="16987171" y="4222920"/>
            <a:ext cx="6214350" cy="199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Curious, adaptable, enjoy simplicity.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Those who like to experiment, solve problems, and work across diverse fields like web development, data science, and AI.</a:t>
            </a:r>
          </a:p>
          <a:p>
            <a:pPr>
              <a:lnSpc>
                <a:spcPts val="2460"/>
              </a:lnSpc>
            </a:pPr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62B6CC-651B-948F-A535-1B6248C38356}"/>
              </a:ext>
            </a:extLst>
          </p:cNvPr>
          <p:cNvSpPr txBox="1"/>
          <p:nvPr/>
        </p:nvSpPr>
        <p:spPr>
          <a:xfrm>
            <a:off x="28643187" y="30816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rgbClr val="45C2DF"/>
                </a:solidFill>
                <a:latin typeface="Century Gothic" panose="020B0502020202020204" pitchFamily="34" charset="0"/>
              </a:rPr>
              <a:t>JAVASCRIPT</a:t>
            </a:r>
            <a:endParaRPr lang="en-IN" sz="3000" b="1">
              <a:solidFill>
                <a:srgbClr val="45C2DF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1D2A46-4561-BB67-A84B-EB9D1A17F493}"/>
              </a:ext>
            </a:extLst>
          </p:cNvPr>
          <p:cNvSpPr txBox="1"/>
          <p:nvPr/>
        </p:nvSpPr>
        <p:spPr>
          <a:xfrm>
            <a:off x="29343174" y="4158427"/>
            <a:ext cx="6214350" cy="2317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Creative, enjoys visual work, and fast-paced environments.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Ideal for those interested in web development, creating interactive websites, or working on both front-end and back-end development.</a:t>
            </a:r>
          </a:p>
          <a:p>
            <a:pPr>
              <a:lnSpc>
                <a:spcPts val="2460"/>
              </a:lnSpc>
            </a:pPr>
            <a:endParaRPr lang="en-IN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33F6BF-99D1-33F3-2C4C-2AF9064AED2B}"/>
              </a:ext>
            </a:extLst>
          </p:cNvPr>
          <p:cNvGrpSpPr/>
          <p:nvPr/>
        </p:nvGrpSpPr>
        <p:grpSpPr>
          <a:xfrm>
            <a:off x="36585714" y="3096858"/>
            <a:ext cx="3657600" cy="3004987"/>
            <a:chOff x="453624" y="3096858"/>
            <a:chExt cx="3657600" cy="300498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63A8639-9220-D831-9F84-DED4F56733FD}"/>
                </a:ext>
              </a:extLst>
            </p:cNvPr>
            <p:cNvSpPr/>
            <p:nvPr/>
          </p:nvSpPr>
          <p:spPr>
            <a:xfrm>
              <a:off x="779931" y="3096858"/>
              <a:ext cx="3004987" cy="300498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4" name="Picture 2" descr="Go Development Environment | Go Online Editor &amp; Compiler | RunCode">
              <a:extLst>
                <a:ext uri="{FF2B5EF4-FFF2-40B4-BE49-F238E27FC236}">
                  <a16:creationId xmlns:a16="http://schemas.microsoft.com/office/drawing/2014/main" id="{B09E42F6-ACFF-F849-B7C3-B03AB6E718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27" t="33526" r="3633" b="27044"/>
            <a:stretch/>
          </p:blipFill>
          <p:spPr bwMode="auto">
            <a:xfrm>
              <a:off x="453624" y="3971869"/>
              <a:ext cx="3657600" cy="1465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EB7762E-3F26-A01D-6929-C92EE571507A}"/>
              </a:ext>
            </a:extLst>
          </p:cNvPr>
          <p:cNvSpPr txBox="1"/>
          <p:nvPr/>
        </p:nvSpPr>
        <p:spPr>
          <a:xfrm>
            <a:off x="41065352" y="30816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>
                <a:solidFill>
                  <a:srgbClr val="45C2DF"/>
                </a:solidFill>
                <a:latin typeface="Century Gothic" panose="020B0502020202020204" pitchFamily="34" charset="0"/>
              </a:rPr>
              <a:t>Go (Golang)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A1ECB6-BD65-1486-A63C-8F33F5037DAC}"/>
              </a:ext>
            </a:extLst>
          </p:cNvPr>
          <p:cNvSpPr txBox="1"/>
          <p:nvPr/>
        </p:nvSpPr>
        <p:spPr>
          <a:xfrm>
            <a:off x="41051905" y="4070520"/>
            <a:ext cx="6214350" cy="2637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Efficient, enjoys simplicity and performance, solution-oriented.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Great for those interested in system-level programming, cloud services, and microservices architecture, with a focus on building scalable and efficient software. </a:t>
            </a:r>
          </a:p>
          <a:p>
            <a:pPr>
              <a:lnSpc>
                <a:spcPts val="2460"/>
              </a:lnSpc>
            </a:pPr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E11D768-CD1D-A016-2F6F-16641C9B8C23}"/>
              </a:ext>
            </a:extLst>
          </p:cNvPr>
          <p:cNvSpPr/>
          <p:nvPr/>
        </p:nvSpPr>
        <p:spPr>
          <a:xfrm>
            <a:off x="24489856" y="3096858"/>
            <a:ext cx="3004987" cy="30049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7" name="Picture 34">
            <a:extLst>
              <a:ext uri="{FF2B5EF4-FFF2-40B4-BE49-F238E27FC236}">
                <a16:creationId xmlns:a16="http://schemas.microsoft.com/office/drawing/2014/main" id="{742A87D4-0C87-73CA-DF10-F0C30541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8755" y="3580761"/>
            <a:ext cx="2050500" cy="2050500"/>
          </a:xfrm>
          <a:prstGeom prst="roundRect">
            <a:avLst>
              <a:gd name="adj" fmla="val 953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Microsoft shoots down Google's Dart language - CNET">
            <a:extLst>
              <a:ext uri="{FF2B5EF4-FFF2-40B4-BE49-F238E27FC236}">
                <a16:creationId xmlns:a16="http://schemas.microsoft.com/office/drawing/2014/main" id="{90CF6F21-284D-15F3-0443-953108839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22" y="3358625"/>
            <a:ext cx="2340633" cy="2340633"/>
          </a:xfrm>
          <a:prstGeom prst="roundRect">
            <a:avLst>
              <a:gd name="adj" fmla="val 3823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E55D6C1-04EB-5D63-F924-5E83B73C4868}"/>
              </a:ext>
            </a:extLst>
          </p:cNvPr>
          <p:cNvSpPr txBox="1"/>
          <p:nvPr/>
        </p:nvSpPr>
        <p:spPr>
          <a:xfrm>
            <a:off x="52727603" y="32340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>
                <a:solidFill>
                  <a:srgbClr val="45C2DF"/>
                </a:solidFill>
                <a:latin typeface="Century Gothic" panose="020B0502020202020204" pitchFamily="34" charset="0"/>
              </a:rPr>
              <a:t>Julia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92F3680-BCE6-1831-BC3E-850D23F42887}"/>
              </a:ext>
            </a:extLst>
          </p:cNvPr>
          <p:cNvSpPr txBox="1"/>
          <p:nvPr/>
        </p:nvSpPr>
        <p:spPr>
          <a:xfrm>
            <a:off x="52714156" y="4222920"/>
            <a:ext cx="6214350" cy="199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Personality: </a:t>
            </a:r>
            <a:r>
              <a:rPr kumimoji="0" lang="en-US" altLang="en-US" sz="180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Analytical, enjoys numerical computing and performance.</a:t>
            </a: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</a:t>
            </a:r>
            <a:r>
              <a:rPr lang="en-US" altLang="en-US">
                <a:solidFill>
                  <a:schemeClr val="bg1"/>
                </a:solidFill>
                <a:latin typeface="Arial" panose="020B0604020202020204" pitchFamily="34" charset="0"/>
              </a:rPr>
              <a:t> Perfect for students interested in data science, scientific computing, and mathematical modeling, especially where high performance and easy syntax are desired.</a:t>
            </a:r>
            <a:endParaRPr lang="en-IN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B168CB9-4CC5-DFE5-F0DD-D502DFFD11C1}"/>
              </a:ext>
            </a:extLst>
          </p:cNvPr>
          <p:cNvSpPr/>
          <p:nvPr/>
        </p:nvSpPr>
        <p:spPr>
          <a:xfrm>
            <a:off x="48583556" y="3099131"/>
            <a:ext cx="3004987" cy="30049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5" name="Picture 15" descr="Julia (programming language) - Wikipedia">
            <a:extLst>
              <a:ext uri="{FF2B5EF4-FFF2-40B4-BE49-F238E27FC236}">
                <a16:creationId xmlns:a16="http://schemas.microsoft.com/office/drawing/2014/main" id="{D3FF299F-21C3-5C35-3C10-2025C614C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765" y="3788025"/>
            <a:ext cx="2509687" cy="161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603DD97-523F-F636-5768-6C41E06A0F71}"/>
              </a:ext>
            </a:extLst>
          </p:cNvPr>
          <p:cNvSpPr txBox="1"/>
          <p:nvPr/>
        </p:nvSpPr>
        <p:spPr>
          <a:xfrm>
            <a:off x="65556493" y="3386427"/>
            <a:ext cx="6091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>
                <a:solidFill>
                  <a:srgbClr val="45C2DF"/>
                </a:solidFill>
                <a:latin typeface="Century Gothic" panose="020B0502020202020204" pitchFamily="34" charset="0"/>
              </a:rPr>
              <a:t>TypeScript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62CE99-C213-0D2E-E7F3-8D8470B682A7}"/>
              </a:ext>
            </a:extLst>
          </p:cNvPr>
          <p:cNvSpPr txBox="1"/>
          <p:nvPr/>
        </p:nvSpPr>
        <p:spPr>
          <a:xfrm>
            <a:off x="65543046" y="4375320"/>
            <a:ext cx="6214350" cy="199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Personality: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Organized, values type safety, enjoys large-scale development.</a:t>
            </a:r>
            <a:endParaRPr kumimoji="0" lang="en-US" altLang="en-US" sz="180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ts val="246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rgbClr val="45C2DF"/>
                </a:solidFill>
                <a:effectLst/>
                <a:latin typeface="Arial" panose="020B0604020202020204" pitchFamily="34" charset="0"/>
              </a:rPr>
              <a:t>Interest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 Ideal for students interested in building scalable web applications with strong type-checking, particularly those who work on both front-end and back-end development in JavaScript environments.</a:t>
            </a:r>
            <a:endParaRPr lang="en-IN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17BECCF-ED6F-D76D-F949-33034D511444}"/>
              </a:ext>
            </a:extLst>
          </p:cNvPr>
          <p:cNvSpPr/>
          <p:nvPr/>
        </p:nvSpPr>
        <p:spPr>
          <a:xfrm>
            <a:off x="61412446" y="3081627"/>
            <a:ext cx="3004987" cy="300498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65" name="Picture 17">
            <a:extLst>
              <a:ext uri="{FF2B5EF4-FFF2-40B4-BE49-F238E27FC236}">
                <a16:creationId xmlns:a16="http://schemas.microsoft.com/office/drawing/2014/main" id="{1A84CFEC-2C78-0A0A-E852-5A47967D9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2829" y="3608505"/>
            <a:ext cx="2022756" cy="202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15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2544</Words>
  <Application>Microsoft Office PowerPoint</Application>
  <PresentationFormat>Widescreen</PresentationFormat>
  <Paragraphs>443</Paragraphs>
  <Slides>25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 jamnekar</dc:creator>
  <cp:lastModifiedBy>om jamnekar</cp:lastModifiedBy>
  <cp:revision>2</cp:revision>
  <dcterms:created xsi:type="dcterms:W3CDTF">2024-08-05T19:20:52Z</dcterms:created>
  <dcterms:modified xsi:type="dcterms:W3CDTF">2024-08-07T18:30:55Z</dcterms:modified>
</cp:coreProperties>
</file>